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78" r:id="rId2"/>
    <p:sldMasterId id="2147483891" r:id="rId3"/>
    <p:sldMasterId id="2147483904" r:id="rId4"/>
    <p:sldMasterId id="2147483918" r:id="rId5"/>
    <p:sldMasterId id="2147483930" r:id="rId6"/>
  </p:sldMasterIdLst>
  <p:notesMasterIdLst>
    <p:notesMasterId r:id="rId51"/>
  </p:notesMasterIdLst>
  <p:sldIdLst>
    <p:sldId id="256" r:id="rId7"/>
    <p:sldId id="257" r:id="rId8"/>
    <p:sldId id="258" r:id="rId9"/>
    <p:sldId id="276" r:id="rId10"/>
    <p:sldId id="279" r:id="rId11"/>
    <p:sldId id="277" r:id="rId12"/>
    <p:sldId id="278"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280" r:id="rId47"/>
    <p:sldId id="281" r:id="rId48"/>
    <p:sldId id="282" r:id="rId49"/>
    <p:sldId id="299"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52626" autoAdjust="0"/>
  </p:normalViewPr>
  <p:slideViewPr>
    <p:cSldViewPr>
      <p:cViewPr varScale="1">
        <p:scale>
          <a:sx n="59" d="100"/>
          <a:sy n="59" d="100"/>
        </p:scale>
        <p:origin x="-327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sreer\Desktop\RITE%20Presentation%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Sheet1!$G$3</c:f>
              <c:strCache>
                <c:ptCount val="1"/>
                <c:pt idx="0">
                  <c:v>FY14vsFY13</c:v>
                </c:pt>
              </c:strCache>
            </c:strRef>
          </c:tx>
          <c:invertIfNegative val="0"/>
          <c:cat>
            <c:strRef>
              <c:f>Sheet1!$F$4:$F$13</c:f>
              <c:strCache>
                <c:ptCount val="10"/>
                <c:pt idx="0">
                  <c:v>CLABSI-ICUs&amp;Wards Rate</c:v>
                </c:pt>
                <c:pt idx="1">
                  <c:v>CLABSI-ICUs SIR</c:v>
                </c:pt>
                <c:pt idx="2">
                  <c:v>CAUTI-ICUs&amp;Wards Rate</c:v>
                </c:pt>
                <c:pt idx="3">
                  <c:v>CAUTI-Adult ICUs&amp;8E SIR</c:v>
                </c:pt>
                <c:pt idx="4">
                  <c:v>SSI Overall Rate – 18 procedures</c:v>
                </c:pt>
                <c:pt idx="5">
                  <c:v>SSI-deep+organ/space Overall Rate- 18 procedures</c:v>
                </c:pt>
                <c:pt idx="6">
                  <c:v>SSI SIR – 8 reportable procedures </c:v>
                </c:pt>
                <c:pt idx="7">
                  <c:v>SSI deep+organ/space SIR – 8 reportable procedures</c:v>
                </c:pt>
                <c:pt idx="8">
                  <c:v>Sepsis Bundle Adherence POA in ED - Percent</c:v>
                </c:pt>
                <c:pt idx="9">
                  <c:v>Sepsis Mortality Adult – POA in ED - Percent</c:v>
                </c:pt>
              </c:strCache>
            </c:strRef>
          </c:cat>
          <c:val>
            <c:numRef>
              <c:f>Sheet1!$G$4:$G$13</c:f>
              <c:numCache>
                <c:formatCode>0.0%</c:formatCode>
                <c:ptCount val="10"/>
                <c:pt idx="0">
                  <c:v>-0.3125</c:v>
                </c:pt>
                <c:pt idx="1">
                  <c:v>0.34285714285714286</c:v>
                </c:pt>
                <c:pt idx="2">
                  <c:v>-0.57446808510638303</c:v>
                </c:pt>
                <c:pt idx="3">
                  <c:v>-0.20000000000000004</c:v>
                </c:pt>
                <c:pt idx="4">
                  <c:v>-0.17647058823529416</c:v>
                </c:pt>
                <c:pt idx="5">
                  <c:v>-0.26666666666666661</c:v>
                </c:pt>
                <c:pt idx="6">
                  <c:v>-0.10967741935483881</c:v>
                </c:pt>
                <c:pt idx="7">
                  <c:v>-0.65826771653543314</c:v>
                </c:pt>
                <c:pt idx="8">
                  <c:v>0.84999999999999987</c:v>
                </c:pt>
                <c:pt idx="9">
                  <c:v>-8.6956521739130502E-2</c:v>
                </c:pt>
              </c:numCache>
            </c:numRef>
          </c:val>
        </c:ser>
        <c:ser>
          <c:idx val="1"/>
          <c:order val="1"/>
          <c:tx>
            <c:strRef>
              <c:f>Sheet1!$H$3</c:f>
              <c:strCache>
                <c:ptCount val="1"/>
                <c:pt idx="0">
                  <c:v>FY15vsFY13</c:v>
                </c:pt>
              </c:strCache>
            </c:strRef>
          </c:tx>
          <c:invertIfNegative val="0"/>
          <c:dLbls>
            <c:dLbl>
              <c:idx val="0"/>
              <c:layout>
                <c:manualLayout>
                  <c:x val="7.4592074592074592E-3"/>
                  <c:y val="0.39677057094191964"/>
                </c:manualLayout>
              </c:layout>
              <c:showLegendKey val="0"/>
              <c:showVal val="1"/>
              <c:showCatName val="0"/>
              <c:showSerName val="0"/>
              <c:showPercent val="0"/>
              <c:showBubbleSize val="0"/>
            </c:dLbl>
            <c:dLbl>
              <c:idx val="2"/>
              <c:layout>
                <c:manualLayout>
                  <c:x val="-1.8648018648018648E-3"/>
                  <c:y val="0.37216441689680224"/>
                </c:manualLayout>
              </c:layout>
              <c:showLegendKey val="0"/>
              <c:showVal val="1"/>
              <c:showCatName val="0"/>
              <c:showSerName val="0"/>
              <c:showPercent val="0"/>
              <c:showBubbleSize val="0"/>
            </c:dLbl>
            <c:dLbl>
              <c:idx val="3"/>
              <c:layout>
                <c:manualLayout>
                  <c:x val="1.8648018648018648E-3"/>
                  <c:y val="0.1660899050613828"/>
                </c:manualLayout>
              </c:layout>
              <c:showLegendKey val="0"/>
              <c:showVal val="1"/>
              <c:showCatName val="0"/>
              <c:showSerName val="0"/>
              <c:showPercent val="0"/>
              <c:showBubbleSize val="0"/>
            </c:dLbl>
            <c:dLbl>
              <c:idx val="4"/>
              <c:layout>
                <c:manualLayout>
                  <c:x val="0"/>
                  <c:y val="0.384467372827275"/>
                </c:manualLayout>
              </c:layout>
              <c:showLegendKey val="0"/>
              <c:showVal val="1"/>
              <c:showCatName val="0"/>
              <c:showSerName val="0"/>
              <c:showPercent val="0"/>
              <c:showBubbleSize val="0"/>
            </c:dLbl>
            <c:dLbl>
              <c:idx val="5"/>
              <c:layout>
                <c:manualLayout>
                  <c:x val="0"/>
                  <c:y val="0.40907328468822057"/>
                </c:manualLayout>
              </c:layout>
              <c:showLegendKey val="0"/>
              <c:showVal val="1"/>
              <c:showCatName val="0"/>
              <c:showSerName val="0"/>
              <c:showPercent val="0"/>
              <c:showBubbleSize val="0"/>
            </c:dLbl>
            <c:dLbl>
              <c:idx val="8"/>
              <c:layout>
                <c:manualLayout>
                  <c:x val="1.1188811188811189E-2"/>
                  <c:y val="0"/>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strRef>
              <c:f>Sheet1!$F$4:$F$13</c:f>
              <c:strCache>
                <c:ptCount val="10"/>
                <c:pt idx="0">
                  <c:v>CLABSI-ICUs&amp;Wards Rate</c:v>
                </c:pt>
                <c:pt idx="1">
                  <c:v>CLABSI-ICUs SIR</c:v>
                </c:pt>
                <c:pt idx="2">
                  <c:v>CAUTI-ICUs&amp;Wards Rate</c:v>
                </c:pt>
                <c:pt idx="3">
                  <c:v>CAUTI-Adult ICUs&amp;8E SIR</c:v>
                </c:pt>
                <c:pt idx="4">
                  <c:v>SSI Overall Rate – 18 procedures</c:v>
                </c:pt>
                <c:pt idx="5">
                  <c:v>SSI-deep+organ/space Overall Rate- 18 procedures</c:v>
                </c:pt>
                <c:pt idx="6">
                  <c:v>SSI SIR – 8 reportable procedures </c:v>
                </c:pt>
                <c:pt idx="7">
                  <c:v>SSI deep+organ/space SIR – 8 reportable procedures</c:v>
                </c:pt>
                <c:pt idx="8">
                  <c:v>Sepsis Bundle Adherence POA in ED - Percent</c:v>
                </c:pt>
                <c:pt idx="9">
                  <c:v>Sepsis Mortality Adult – POA in ED - Percent</c:v>
                </c:pt>
              </c:strCache>
            </c:strRef>
          </c:cat>
          <c:val>
            <c:numRef>
              <c:f>Sheet1!$H$4:$H$13</c:f>
              <c:numCache>
                <c:formatCode>0.0%</c:formatCode>
                <c:ptCount val="10"/>
                <c:pt idx="0">
                  <c:v>-0.6875</c:v>
                </c:pt>
                <c:pt idx="1">
                  <c:v>0.51428571428571446</c:v>
                </c:pt>
                <c:pt idx="2">
                  <c:v>-0.63829787234042545</c:v>
                </c:pt>
                <c:pt idx="3">
                  <c:v>-0.20000000000000004</c:v>
                </c:pt>
                <c:pt idx="4">
                  <c:v>-0.67647058823529405</c:v>
                </c:pt>
                <c:pt idx="5">
                  <c:v>-0.73333333333333339</c:v>
                </c:pt>
                <c:pt idx="8">
                  <c:v>0.58571428571428563</c:v>
                </c:pt>
              </c:numCache>
            </c:numRef>
          </c:val>
        </c:ser>
        <c:dLbls>
          <c:showLegendKey val="0"/>
          <c:showVal val="0"/>
          <c:showCatName val="0"/>
          <c:showSerName val="0"/>
          <c:showPercent val="0"/>
          <c:showBubbleSize val="0"/>
        </c:dLbls>
        <c:gapWidth val="150"/>
        <c:axId val="127409536"/>
        <c:axId val="143393920"/>
      </c:barChart>
      <c:catAx>
        <c:axId val="127409536"/>
        <c:scaling>
          <c:orientation val="minMax"/>
        </c:scaling>
        <c:delete val="0"/>
        <c:axPos val="b"/>
        <c:majorTickMark val="out"/>
        <c:minorTickMark val="none"/>
        <c:tickLblPos val="nextTo"/>
        <c:txPr>
          <a:bodyPr rot="-5400000" vert="horz"/>
          <a:lstStyle/>
          <a:p>
            <a:pPr>
              <a:defRPr sz="1200" b="1" i="0" baseline="0"/>
            </a:pPr>
            <a:endParaRPr lang="en-US"/>
          </a:p>
        </c:txPr>
        <c:crossAx val="143393920"/>
        <c:crosses val="autoZero"/>
        <c:auto val="1"/>
        <c:lblAlgn val="ctr"/>
        <c:lblOffset val="100"/>
        <c:noMultiLvlLbl val="0"/>
      </c:catAx>
      <c:valAx>
        <c:axId val="143393920"/>
        <c:scaling>
          <c:orientation val="minMax"/>
        </c:scaling>
        <c:delete val="0"/>
        <c:axPos val="l"/>
        <c:numFmt formatCode="0.0%" sourceLinked="1"/>
        <c:majorTickMark val="out"/>
        <c:minorTickMark val="none"/>
        <c:tickLblPos val="nextTo"/>
        <c:crossAx val="12740953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F2BF7-74CD-4C63-8EE9-9C32CE2DFFE8}" type="doc">
      <dgm:prSet loTypeId="urn:microsoft.com/office/officeart/2005/8/layout/chevron1" loCatId="process" qsTypeId="urn:microsoft.com/office/officeart/2005/8/quickstyle/simple1" qsCatId="simple" csTypeId="urn:microsoft.com/office/officeart/2005/8/colors/accent1_2" csCatId="accent1" phldr="1"/>
      <dgm:spPr/>
    </dgm:pt>
    <dgm:pt modelId="{3EBBF23B-DD96-4521-AB8E-CEABEEF29A31}">
      <dgm:prSet phldrT="[Text]"/>
      <dgm:spPr/>
      <dgm:t>
        <a:bodyPr/>
        <a:lstStyle/>
        <a:p>
          <a:r>
            <a:rPr lang="en-US" dirty="0" smtClean="0"/>
            <a:t>FY13	</a:t>
          </a:r>
          <a:endParaRPr lang="en-US" dirty="0"/>
        </a:p>
      </dgm:t>
    </dgm:pt>
    <dgm:pt modelId="{2E815C28-BA6A-446E-8748-1C35B18E3E73}" type="parTrans" cxnId="{437C413A-1972-4739-A03B-95452688BC7B}">
      <dgm:prSet/>
      <dgm:spPr/>
      <dgm:t>
        <a:bodyPr/>
        <a:lstStyle/>
        <a:p>
          <a:endParaRPr lang="en-US"/>
        </a:p>
      </dgm:t>
    </dgm:pt>
    <dgm:pt modelId="{AF0CCFD3-003F-40E0-B55D-67E8F2376886}" type="sibTrans" cxnId="{437C413A-1972-4739-A03B-95452688BC7B}">
      <dgm:prSet/>
      <dgm:spPr/>
      <dgm:t>
        <a:bodyPr/>
        <a:lstStyle/>
        <a:p>
          <a:endParaRPr lang="en-US"/>
        </a:p>
      </dgm:t>
    </dgm:pt>
    <dgm:pt modelId="{134B50CF-EA6A-48BA-9F1C-A4AD72019DAA}">
      <dgm:prSet phldrT="[Text]"/>
      <dgm:spPr/>
      <dgm:t>
        <a:bodyPr/>
        <a:lstStyle/>
        <a:p>
          <a:r>
            <a:rPr lang="en-US" dirty="0" smtClean="0"/>
            <a:t>FY14</a:t>
          </a:r>
          <a:endParaRPr lang="en-US" dirty="0"/>
        </a:p>
      </dgm:t>
    </dgm:pt>
    <dgm:pt modelId="{411CF781-31D3-446A-A886-53220D6BBFE3}" type="parTrans" cxnId="{2E7D4123-5C2F-4A81-B0E9-284D6FF499B0}">
      <dgm:prSet/>
      <dgm:spPr/>
      <dgm:t>
        <a:bodyPr/>
        <a:lstStyle/>
        <a:p>
          <a:endParaRPr lang="en-US"/>
        </a:p>
      </dgm:t>
    </dgm:pt>
    <dgm:pt modelId="{271E78C9-7621-4FAA-90DC-8D4A40462E7D}" type="sibTrans" cxnId="{2E7D4123-5C2F-4A81-B0E9-284D6FF499B0}">
      <dgm:prSet/>
      <dgm:spPr/>
      <dgm:t>
        <a:bodyPr/>
        <a:lstStyle/>
        <a:p>
          <a:endParaRPr lang="en-US"/>
        </a:p>
      </dgm:t>
    </dgm:pt>
    <dgm:pt modelId="{33007A99-F7E4-48CB-AFCF-761972270CF6}">
      <dgm:prSet phldrT="[Text]"/>
      <dgm:spPr/>
      <dgm:t>
        <a:bodyPr/>
        <a:lstStyle/>
        <a:p>
          <a:r>
            <a:rPr lang="en-US" dirty="0" smtClean="0"/>
            <a:t>FY15</a:t>
          </a:r>
          <a:endParaRPr lang="en-US" dirty="0"/>
        </a:p>
      </dgm:t>
    </dgm:pt>
    <dgm:pt modelId="{D26F351A-483A-41E0-B91C-172112351337}" type="parTrans" cxnId="{481476C8-AE48-4A96-92A2-A102FEBA6C03}">
      <dgm:prSet/>
      <dgm:spPr/>
      <dgm:t>
        <a:bodyPr/>
        <a:lstStyle/>
        <a:p>
          <a:endParaRPr lang="en-US"/>
        </a:p>
      </dgm:t>
    </dgm:pt>
    <dgm:pt modelId="{A12EF87B-665D-4294-80BF-E1132BEED544}" type="sibTrans" cxnId="{481476C8-AE48-4A96-92A2-A102FEBA6C03}">
      <dgm:prSet/>
      <dgm:spPr/>
      <dgm:t>
        <a:bodyPr/>
        <a:lstStyle/>
        <a:p>
          <a:endParaRPr lang="en-US"/>
        </a:p>
      </dgm:t>
    </dgm:pt>
    <dgm:pt modelId="{5A87E031-8CB8-43CA-A9A4-85984CD29683}">
      <dgm:prSet phldrT="[Text]"/>
      <dgm:spPr/>
      <dgm:t>
        <a:bodyPr/>
        <a:lstStyle/>
        <a:p>
          <a:r>
            <a:rPr lang="en-US" dirty="0" smtClean="0"/>
            <a:t>FY16</a:t>
          </a:r>
          <a:endParaRPr lang="en-US" dirty="0"/>
        </a:p>
      </dgm:t>
    </dgm:pt>
    <dgm:pt modelId="{574BD280-8DF5-4776-A11A-194299B77CA8}" type="parTrans" cxnId="{59724D68-1987-454D-8F98-CFBA0DC84D65}">
      <dgm:prSet/>
      <dgm:spPr/>
      <dgm:t>
        <a:bodyPr/>
        <a:lstStyle/>
        <a:p>
          <a:endParaRPr lang="en-US"/>
        </a:p>
      </dgm:t>
    </dgm:pt>
    <dgm:pt modelId="{F9E71049-DCB0-40F9-A491-06BB3CA45BD6}" type="sibTrans" cxnId="{59724D68-1987-454D-8F98-CFBA0DC84D65}">
      <dgm:prSet/>
      <dgm:spPr/>
      <dgm:t>
        <a:bodyPr/>
        <a:lstStyle/>
        <a:p>
          <a:endParaRPr lang="en-US"/>
        </a:p>
      </dgm:t>
    </dgm:pt>
    <dgm:pt modelId="{0E5F6810-3DAB-4B8E-8163-799B8C9027C6}" type="pres">
      <dgm:prSet presAssocID="{AA0F2BF7-74CD-4C63-8EE9-9C32CE2DFFE8}" presName="Name0" presStyleCnt="0">
        <dgm:presLayoutVars>
          <dgm:dir/>
          <dgm:animLvl val="lvl"/>
          <dgm:resizeHandles val="exact"/>
        </dgm:presLayoutVars>
      </dgm:prSet>
      <dgm:spPr/>
    </dgm:pt>
    <dgm:pt modelId="{D27BAD2B-4074-43A8-B48A-E6BE146A82D8}" type="pres">
      <dgm:prSet presAssocID="{3EBBF23B-DD96-4521-AB8E-CEABEEF29A31}" presName="parTxOnly" presStyleLbl="node1" presStyleIdx="0" presStyleCnt="4">
        <dgm:presLayoutVars>
          <dgm:chMax val="0"/>
          <dgm:chPref val="0"/>
          <dgm:bulletEnabled val="1"/>
        </dgm:presLayoutVars>
      </dgm:prSet>
      <dgm:spPr/>
      <dgm:t>
        <a:bodyPr/>
        <a:lstStyle/>
        <a:p>
          <a:endParaRPr lang="en-US"/>
        </a:p>
      </dgm:t>
    </dgm:pt>
    <dgm:pt modelId="{592B81D2-8ED3-463D-BD30-9C3919501303}" type="pres">
      <dgm:prSet presAssocID="{AF0CCFD3-003F-40E0-B55D-67E8F2376886}" presName="parTxOnlySpace" presStyleCnt="0"/>
      <dgm:spPr/>
    </dgm:pt>
    <dgm:pt modelId="{5A21DC48-634D-422E-B2E1-2869F4354455}" type="pres">
      <dgm:prSet presAssocID="{134B50CF-EA6A-48BA-9F1C-A4AD72019DAA}" presName="parTxOnly" presStyleLbl="node1" presStyleIdx="1" presStyleCnt="4">
        <dgm:presLayoutVars>
          <dgm:chMax val="0"/>
          <dgm:chPref val="0"/>
          <dgm:bulletEnabled val="1"/>
        </dgm:presLayoutVars>
      </dgm:prSet>
      <dgm:spPr/>
      <dgm:t>
        <a:bodyPr/>
        <a:lstStyle/>
        <a:p>
          <a:endParaRPr lang="en-US"/>
        </a:p>
      </dgm:t>
    </dgm:pt>
    <dgm:pt modelId="{73D28913-18C7-4378-9701-5FE35DA14A3B}" type="pres">
      <dgm:prSet presAssocID="{271E78C9-7621-4FAA-90DC-8D4A40462E7D}" presName="parTxOnlySpace" presStyleCnt="0"/>
      <dgm:spPr/>
    </dgm:pt>
    <dgm:pt modelId="{DEE5E792-ED49-4034-A02B-602BD7D7C378}" type="pres">
      <dgm:prSet presAssocID="{33007A99-F7E4-48CB-AFCF-761972270CF6}" presName="parTxOnly" presStyleLbl="node1" presStyleIdx="2" presStyleCnt="4">
        <dgm:presLayoutVars>
          <dgm:chMax val="0"/>
          <dgm:chPref val="0"/>
          <dgm:bulletEnabled val="1"/>
        </dgm:presLayoutVars>
      </dgm:prSet>
      <dgm:spPr/>
      <dgm:t>
        <a:bodyPr/>
        <a:lstStyle/>
        <a:p>
          <a:endParaRPr lang="en-US"/>
        </a:p>
      </dgm:t>
    </dgm:pt>
    <dgm:pt modelId="{75F06C52-64AD-4E17-9B57-DFB12C7FB15A}" type="pres">
      <dgm:prSet presAssocID="{A12EF87B-665D-4294-80BF-E1132BEED544}" presName="parTxOnlySpace" presStyleCnt="0"/>
      <dgm:spPr/>
    </dgm:pt>
    <dgm:pt modelId="{80006E87-F2EB-47FF-955B-6A242050A984}" type="pres">
      <dgm:prSet presAssocID="{5A87E031-8CB8-43CA-A9A4-85984CD29683}" presName="parTxOnly" presStyleLbl="node1" presStyleIdx="3" presStyleCnt="4">
        <dgm:presLayoutVars>
          <dgm:chMax val="0"/>
          <dgm:chPref val="0"/>
          <dgm:bulletEnabled val="1"/>
        </dgm:presLayoutVars>
      </dgm:prSet>
      <dgm:spPr/>
      <dgm:t>
        <a:bodyPr/>
        <a:lstStyle/>
        <a:p>
          <a:endParaRPr lang="en-US"/>
        </a:p>
      </dgm:t>
    </dgm:pt>
  </dgm:ptLst>
  <dgm:cxnLst>
    <dgm:cxn modelId="{A90144B9-CC93-4B02-97F6-06F12B028953}" type="presOf" srcId="{3EBBF23B-DD96-4521-AB8E-CEABEEF29A31}" destId="{D27BAD2B-4074-43A8-B48A-E6BE146A82D8}" srcOrd="0" destOrd="0" presId="urn:microsoft.com/office/officeart/2005/8/layout/chevron1"/>
    <dgm:cxn modelId="{9A510E49-290F-47B4-938D-873254BEF4BD}" type="presOf" srcId="{5A87E031-8CB8-43CA-A9A4-85984CD29683}" destId="{80006E87-F2EB-47FF-955B-6A242050A984}" srcOrd="0" destOrd="0" presId="urn:microsoft.com/office/officeart/2005/8/layout/chevron1"/>
    <dgm:cxn modelId="{481476C8-AE48-4A96-92A2-A102FEBA6C03}" srcId="{AA0F2BF7-74CD-4C63-8EE9-9C32CE2DFFE8}" destId="{33007A99-F7E4-48CB-AFCF-761972270CF6}" srcOrd="2" destOrd="0" parTransId="{D26F351A-483A-41E0-B91C-172112351337}" sibTransId="{A12EF87B-665D-4294-80BF-E1132BEED544}"/>
    <dgm:cxn modelId="{2E7D4123-5C2F-4A81-B0E9-284D6FF499B0}" srcId="{AA0F2BF7-74CD-4C63-8EE9-9C32CE2DFFE8}" destId="{134B50CF-EA6A-48BA-9F1C-A4AD72019DAA}" srcOrd="1" destOrd="0" parTransId="{411CF781-31D3-446A-A886-53220D6BBFE3}" sibTransId="{271E78C9-7621-4FAA-90DC-8D4A40462E7D}"/>
    <dgm:cxn modelId="{8A019286-063B-493D-B6D3-891CFAF70F4C}" type="presOf" srcId="{AA0F2BF7-74CD-4C63-8EE9-9C32CE2DFFE8}" destId="{0E5F6810-3DAB-4B8E-8163-799B8C9027C6}" srcOrd="0" destOrd="0" presId="urn:microsoft.com/office/officeart/2005/8/layout/chevron1"/>
    <dgm:cxn modelId="{61472CF1-D09A-411E-B1D2-5B4DC027E032}" type="presOf" srcId="{33007A99-F7E4-48CB-AFCF-761972270CF6}" destId="{DEE5E792-ED49-4034-A02B-602BD7D7C378}" srcOrd="0" destOrd="0" presId="urn:microsoft.com/office/officeart/2005/8/layout/chevron1"/>
    <dgm:cxn modelId="{437C413A-1972-4739-A03B-95452688BC7B}" srcId="{AA0F2BF7-74CD-4C63-8EE9-9C32CE2DFFE8}" destId="{3EBBF23B-DD96-4521-AB8E-CEABEEF29A31}" srcOrd="0" destOrd="0" parTransId="{2E815C28-BA6A-446E-8748-1C35B18E3E73}" sibTransId="{AF0CCFD3-003F-40E0-B55D-67E8F2376886}"/>
    <dgm:cxn modelId="{C3912056-DE80-4784-B3C8-F1ABDC36550E}" type="presOf" srcId="{134B50CF-EA6A-48BA-9F1C-A4AD72019DAA}" destId="{5A21DC48-634D-422E-B2E1-2869F4354455}" srcOrd="0" destOrd="0" presId="urn:microsoft.com/office/officeart/2005/8/layout/chevron1"/>
    <dgm:cxn modelId="{59724D68-1987-454D-8F98-CFBA0DC84D65}" srcId="{AA0F2BF7-74CD-4C63-8EE9-9C32CE2DFFE8}" destId="{5A87E031-8CB8-43CA-A9A4-85984CD29683}" srcOrd="3" destOrd="0" parTransId="{574BD280-8DF5-4776-A11A-194299B77CA8}" sibTransId="{F9E71049-DCB0-40F9-A491-06BB3CA45BD6}"/>
    <dgm:cxn modelId="{9AF403C3-1A50-43B0-B0C6-32FABCB15FF3}" type="presParOf" srcId="{0E5F6810-3DAB-4B8E-8163-799B8C9027C6}" destId="{D27BAD2B-4074-43A8-B48A-E6BE146A82D8}" srcOrd="0" destOrd="0" presId="urn:microsoft.com/office/officeart/2005/8/layout/chevron1"/>
    <dgm:cxn modelId="{227EB6E4-DD80-43D5-9C21-8A93153BC0F7}" type="presParOf" srcId="{0E5F6810-3DAB-4B8E-8163-799B8C9027C6}" destId="{592B81D2-8ED3-463D-BD30-9C3919501303}" srcOrd="1" destOrd="0" presId="urn:microsoft.com/office/officeart/2005/8/layout/chevron1"/>
    <dgm:cxn modelId="{C01D919B-899C-4AE2-9484-0844EDE87ABD}" type="presParOf" srcId="{0E5F6810-3DAB-4B8E-8163-799B8C9027C6}" destId="{5A21DC48-634D-422E-B2E1-2869F4354455}" srcOrd="2" destOrd="0" presId="urn:microsoft.com/office/officeart/2005/8/layout/chevron1"/>
    <dgm:cxn modelId="{D17FAD9C-F546-408B-A33A-EE44588B3CFD}" type="presParOf" srcId="{0E5F6810-3DAB-4B8E-8163-799B8C9027C6}" destId="{73D28913-18C7-4378-9701-5FE35DA14A3B}" srcOrd="3" destOrd="0" presId="urn:microsoft.com/office/officeart/2005/8/layout/chevron1"/>
    <dgm:cxn modelId="{438B22BD-97FD-4E9B-8B8F-70DB66F46FFE}" type="presParOf" srcId="{0E5F6810-3DAB-4B8E-8163-799B8C9027C6}" destId="{DEE5E792-ED49-4034-A02B-602BD7D7C378}" srcOrd="4" destOrd="0" presId="urn:microsoft.com/office/officeart/2005/8/layout/chevron1"/>
    <dgm:cxn modelId="{776896D6-9E28-49EF-B514-CEEB960242ED}" type="presParOf" srcId="{0E5F6810-3DAB-4B8E-8163-799B8C9027C6}" destId="{75F06C52-64AD-4E17-9B57-DFB12C7FB15A}" srcOrd="5" destOrd="0" presId="urn:microsoft.com/office/officeart/2005/8/layout/chevron1"/>
    <dgm:cxn modelId="{6B19A080-DBBB-4B14-BF1F-2C22BF49E71B}" type="presParOf" srcId="{0E5F6810-3DAB-4B8E-8163-799B8C9027C6}" destId="{80006E87-F2EB-47FF-955B-6A242050A98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AD2B-4074-43A8-B48A-E6BE146A82D8}">
      <dsp:nvSpPr>
        <dsp:cNvPr id="0" name=""/>
        <dsp:cNvSpPr/>
      </dsp:nvSpPr>
      <dsp:spPr>
        <a:xfrm>
          <a:off x="3499" y="849904"/>
          <a:ext cx="2036973" cy="8147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FY13	</a:t>
          </a:r>
          <a:endParaRPr lang="en-US" sz="2400" kern="1200" dirty="0"/>
        </a:p>
      </dsp:txBody>
      <dsp:txXfrm>
        <a:off x="410894" y="849904"/>
        <a:ext cx="1222184" cy="814789"/>
      </dsp:txXfrm>
    </dsp:sp>
    <dsp:sp modelId="{5A21DC48-634D-422E-B2E1-2869F4354455}">
      <dsp:nvSpPr>
        <dsp:cNvPr id="0" name=""/>
        <dsp:cNvSpPr/>
      </dsp:nvSpPr>
      <dsp:spPr>
        <a:xfrm>
          <a:off x="1836775" y="849904"/>
          <a:ext cx="2036973" cy="8147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FY14</a:t>
          </a:r>
          <a:endParaRPr lang="en-US" sz="2400" kern="1200" dirty="0"/>
        </a:p>
      </dsp:txBody>
      <dsp:txXfrm>
        <a:off x="2244170" y="849904"/>
        <a:ext cx="1222184" cy="814789"/>
      </dsp:txXfrm>
    </dsp:sp>
    <dsp:sp modelId="{DEE5E792-ED49-4034-A02B-602BD7D7C378}">
      <dsp:nvSpPr>
        <dsp:cNvPr id="0" name=""/>
        <dsp:cNvSpPr/>
      </dsp:nvSpPr>
      <dsp:spPr>
        <a:xfrm>
          <a:off x="3670051" y="849904"/>
          <a:ext cx="2036973" cy="8147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FY15</a:t>
          </a:r>
          <a:endParaRPr lang="en-US" sz="2400" kern="1200" dirty="0"/>
        </a:p>
      </dsp:txBody>
      <dsp:txXfrm>
        <a:off x="4077446" y="849904"/>
        <a:ext cx="1222184" cy="814789"/>
      </dsp:txXfrm>
    </dsp:sp>
    <dsp:sp modelId="{80006E87-F2EB-47FF-955B-6A242050A984}">
      <dsp:nvSpPr>
        <dsp:cNvPr id="0" name=""/>
        <dsp:cNvSpPr/>
      </dsp:nvSpPr>
      <dsp:spPr>
        <a:xfrm>
          <a:off x="5503327" y="849904"/>
          <a:ext cx="2036973" cy="8147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FY16</a:t>
          </a:r>
          <a:endParaRPr lang="en-US" sz="2400" kern="1200" dirty="0"/>
        </a:p>
      </dsp:txBody>
      <dsp:txXfrm>
        <a:off x="5910722" y="849904"/>
        <a:ext cx="1222184" cy="8147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10A8E0B5-354E-4439-B73E-DB4115CDC320}" type="datetimeFigureOut">
              <a:rPr lang="en-US" smtClean="0"/>
              <a:t>6/9/2015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AF102B6B-810F-431E-8F86-AC5AFFEBC4E5}" type="slidenum">
              <a:rPr lang="en-US" smtClean="0"/>
              <a:t>‹#›</a:t>
            </a:fld>
            <a:endParaRPr lang="en-US"/>
          </a:p>
        </p:txBody>
      </p:sp>
    </p:spTree>
    <p:extLst>
      <p:ext uri="{BB962C8B-B14F-4D97-AF65-F5344CB8AC3E}">
        <p14:creationId xmlns:p14="http://schemas.microsoft.com/office/powerpoint/2010/main" val="1345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1</a:t>
            </a:fld>
            <a:endParaRPr lang="en-US"/>
          </a:p>
        </p:txBody>
      </p:sp>
    </p:spTree>
    <p:extLst>
      <p:ext uri="{BB962C8B-B14F-4D97-AF65-F5344CB8AC3E}">
        <p14:creationId xmlns:p14="http://schemas.microsoft.com/office/powerpoint/2010/main" val="344572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FB689-C53F-4E1E-A9A4-98260651553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7595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noFill/>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09">
              <a:defRPr sz="2400" i="1">
                <a:solidFill>
                  <a:schemeClr val="tx1"/>
                </a:solidFill>
                <a:latin typeface="Times New Roman" pitchFamily="18" charset="0"/>
                <a:ea typeface="ＭＳ Ｐゴシック" pitchFamily="34" charset="-128"/>
              </a:defRPr>
            </a:lvl1pPr>
            <a:lvl2pPr marL="743759" indent="-286061" defTabSz="928109">
              <a:defRPr sz="2400" i="1">
                <a:solidFill>
                  <a:schemeClr val="tx1"/>
                </a:solidFill>
                <a:latin typeface="Times New Roman" pitchFamily="18" charset="0"/>
                <a:ea typeface="ＭＳ Ｐゴシック" pitchFamily="34" charset="-128"/>
              </a:defRPr>
            </a:lvl2pPr>
            <a:lvl3pPr marL="1144244" indent="-228848" defTabSz="928109">
              <a:defRPr sz="2400" i="1">
                <a:solidFill>
                  <a:schemeClr val="tx1"/>
                </a:solidFill>
                <a:latin typeface="Times New Roman" pitchFamily="18" charset="0"/>
                <a:ea typeface="ＭＳ Ｐゴシック" pitchFamily="34" charset="-128"/>
              </a:defRPr>
            </a:lvl3pPr>
            <a:lvl4pPr marL="1601942" indent="-228848" defTabSz="928109">
              <a:defRPr sz="2400" i="1">
                <a:solidFill>
                  <a:schemeClr val="tx1"/>
                </a:solidFill>
                <a:latin typeface="Times New Roman" pitchFamily="18" charset="0"/>
                <a:ea typeface="ＭＳ Ｐゴシック" pitchFamily="34" charset="-128"/>
              </a:defRPr>
            </a:lvl4pPr>
            <a:lvl5pPr marL="2059640" indent="-228848" defTabSz="928109">
              <a:defRPr sz="2400" i="1">
                <a:solidFill>
                  <a:schemeClr val="tx1"/>
                </a:solidFill>
                <a:latin typeface="Times New Roman" pitchFamily="18" charset="0"/>
                <a:ea typeface="ＭＳ Ｐゴシック" pitchFamily="34" charset="-128"/>
              </a:defRPr>
            </a:lvl5pPr>
            <a:lvl6pPr marL="2517338"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938CC7E7-AC12-4B78-A0B8-3A542FFF6A47}" type="slidenum">
              <a:rPr lang="en-US" altLang="en-US" sz="1200" i="0">
                <a:solidFill>
                  <a:prstClr val="black"/>
                </a:solidFill>
              </a:rPr>
              <a:pPr/>
              <a:t>41</a:t>
            </a:fld>
            <a:endParaRPr lang="en-US" altLang="en-US" sz="1200" i="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noFill/>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09">
              <a:defRPr sz="2400" i="1">
                <a:solidFill>
                  <a:schemeClr val="tx1"/>
                </a:solidFill>
                <a:latin typeface="Times New Roman" pitchFamily="18" charset="0"/>
                <a:ea typeface="ＭＳ Ｐゴシック" pitchFamily="34" charset="-128"/>
              </a:defRPr>
            </a:lvl1pPr>
            <a:lvl2pPr marL="743759" indent="-286061" defTabSz="928109">
              <a:defRPr sz="2400" i="1">
                <a:solidFill>
                  <a:schemeClr val="tx1"/>
                </a:solidFill>
                <a:latin typeface="Times New Roman" pitchFamily="18" charset="0"/>
                <a:ea typeface="ＭＳ Ｐゴシック" pitchFamily="34" charset="-128"/>
              </a:defRPr>
            </a:lvl2pPr>
            <a:lvl3pPr marL="1144244" indent="-228848" defTabSz="928109">
              <a:defRPr sz="2400" i="1">
                <a:solidFill>
                  <a:schemeClr val="tx1"/>
                </a:solidFill>
                <a:latin typeface="Times New Roman" pitchFamily="18" charset="0"/>
                <a:ea typeface="ＭＳ Ｐゴシック" pitchFamily="34" charset="-128"/>
              </a:defRPr>
            </a:lvl3pPr>
            <a:lvl4pPr marL="1601942" indent="-228848" defTabSz="928109">
              <a:defRPr sz="2400" i="1">
                <a:solidFill>
                  <a:schemeClr val="tx1"/>
                </a:solidFill>
                <a:latin typeface="Times New Roman" pitchFamily="18" charset="0"/>
                <a:ea typeface="ＭＳ Ｐゴシック" pitchFamily="34" charset="-128"/>
              </a:defRPr>
            </a:lvl4pPr>
            <a:lvl5pPr marL="2059640" indent="-228848" defTabSz="928109">
              <a:defRPr sz="2400" i="1">
                <a:solidFill>
                  <a:schemeClr val="tx1"/>
                </a:solidFill>
                <a:latin typeface="Times New Roman" pitchFamily="18" charset="0"/>
                <a:ea typeface="ＭＳ Ｐゴシック" pitchFamily="34" charset="-128"/>
              </a:defRPr>
            </a:lvl5pPr>
            <a:lvl6pPr marL="2517338"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5C5F8967-14E9-4946-B86C-50B2B8826903}" type="slidenum">
              <a:rPr lang="en-US" altLang="en-US" sz="1200" i="0">
                <a:solidFill>
                  <a:prstClr val="black"/>
                </a:solidFill>
              </a:rPr>
              <a:pPr/>
              <a:t>42</a:t>
            </a:fld>
            <a:endParaRPr lang="en-US" altLang="en-US" sz="1200" i="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noFill/>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09">
              <a:defRPr sz="2400" i="1">
                <a:solidFill>
                  <a:schemeClr val="tx1"/>
                </a:solidFill>
                <a:latin typeface="Times New Roman" pitchFamily="18" charset="0"/>
                <a:ea typeface="ＭＳ Ｐゴシック" pitchFamily="34" charset="-128"/>
              </a:defRPr>
            </a:lvl1pPr>
            <a:lvl2pPr marL="743759" indent="-286061" defTabSz="928109">
              <a:defRPr sz="2400" i="1">
                <a:solidFill>
                  <a:schemeClr val="tx1"/>
                </a:solidFill>
                <a:latin typeface="Times New Roman" pitchFamily="18" charset="0"/>
                <a:ea typeface="ＭＳ Ｐゴシック" pitchFamily="34" charset="-128"/>
              </a:defRPr>
            </a:lvl2pPr>
            <a:lvl3pPr marL="1144244" indent="-228848" defTabSz="928109">
              <a:defRPr sz="2400" i="1">
                <a:solidFill>
                  <a:schemeClr val="tx1"/>
                </a:solidFill>
                <a:latin typeface="Times New Roman" pitchFamily="18" charset="0"/>
                <a:ea typeface="ＭＳ Ｐゴシック" pitchFamily="34" charset="-128"/>
              </a:defRPr>
            </a:lvl3pPr>
            <a:lvl4pPr marL="1601942" indent="-228848" defTabSz="928109">
              <a:defRPr sz="2400" i="1">
                <a:solidFill>
                  <a:schemeClr val="tx1"/>
                </a:solidFill>
                <a:latin typeface="Times New Roman" pitchFamily="18" charset="0"/>
                <a:ea typeface="ＭＳ Ｐゴシック" pitchFamily="34" charset="-128"/>
              </a:defRPr>
            </a:lvl4pPr>
            <a:lvl5pPr marL="2059640" indent="-228848" defTabSz="928109">
              <a:defRPr sz="2400" i="1">
                <a:solidFill>
                  <a:schemeClr val="tx1"/>
                </a:solidFill>
                <a:latin typeface="Times New Roman" pitchFamily="18" charset="0"/>
                <a:ea typeface="ＭＳ Ｐゴシック" pitchFamily="34" charset="-128"/>
              </a:defRPr>
            </a:lvl5pPr>
            <a:lvl6pPr marL="2517338"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D1B231AA-09F1-4994-8944-AF62D1138917}" type="slidenum">
              <a:rPr lang="en-US" altLang="en-US" sz="1200" i="0">
                <a:solidFill>
                  <a:prstClr val="black"/>
                </a:solidFill>
              </a:rPr>
              <a:pPr/>
              <a:t>43</a:t>
            </a:fld>
            <a:endParaRPr lang="en-US" altLang="en-US" sz="1200" i="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44</a:t>
            </a:fld>
            <a:endParaRPr lang="en-US"/>
          </a:p>
        </p:txBody>
      </p:sp>
    </p:spTree>
    <p:extLst>
      <p:ext uri="{BB962C8B-B14F-4D97-AF65-F5344CB8AC3E}">
        <p14:creationId xmlns:p14="http://schemas.microsoft.com/office/powerpoint/2010/main" val="399894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2</a:t>
            </a:fld>
            <a:endParaRPr lang="en-US"/>
          </a:p>
        </p:txBody>
      </p:sp>
    </p:spTree>
    <p:extLst>
      <p:ext uri="{BB962C8B-B14F-4D97-AF65-F5344CB8AC3E}">
        <p14:creationId xmlns:p14="http://schemas.microsoft.com/office/powerpoint/2010/main" val="171801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3</a:t>
            </a:fld>
            <a:endParaRPr lang="en-US"/>
          </a:p>
        </p:txBody>
      </p:sp>
    </p:spTree>
    <p:extLst>
      <p:ext uri="{BB962C8B-B14F-4D97-AF65-F5344CB8AC3E}">
        <p14:creationId xmlns:p14="http://schemas.microsoft.com/office/powerpoint/2010/main" val="293901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88">
              <a:defRPr sz="2400" i="1">
                <a:solidFill>
                  <a:schemeClr val="tx1"/>
                </a:solidFill>
                <a:latin typeface="Times New Roman" pitchFamily="18" charset="0"/>
                <a:ea typeface="ＭＳ Ｐゴシック" pitchFamily="34" charset="-128"/>
              </a:defRPr>
            </a:lvl1pPr>
            <a:lvl2pPr marL="743759" indent="-286061" defTabSz="931288">
              <a:defRPr sz="2400" i="1">
                <a:solidFill>
                  <a:schemeClr val="tx1"/>
                </a:solidFill>
                <a:latin typeface="Times New Roman" pitchFamily="18" charset="0"/>
                <a:ea typeface="ＭＳ Ｐゴシック" pitchFamily="34" charset="-128"/>
              </a:defRPr>
            </a:lvl2pPr>
            <a:lvl3pPr marL="1144244" indent="-228848" defTabSz="931288">
              <a:defRPr sz="2400" i="1">
                <a:solidFill>
                  <a:schemeClr val="tx1"/>
                </a:solidFill>
                <a:latin typeface="Times New Roman" pitchFamily="18" charset="0"/>
                <a:ea typeface="ＭＳ Ｐゴシック" pitchFamily="34" charset="-128"/>
              </a:defRPr>
            </a:lvl3pPr>
            <a:lvl4pPr marL="1601942" indent="-228848" defTabSz="931288">
              <a:defRPr sz="2400" i="1">
                <a:solidFill>
                  <a:schemeClr val="tx1"/>
                </a:solidFill>
                <a:latin typeface="Times New Roman" pitchFamily="18" charset="0"/>
                <a:ea typeface="ＭＳ Ｐゴシック" pitchFamily="34" charset="-128"/>
              </a:defRPr>
            </a:lvl4pPr>
            <a:lvl5pPr marL="2059640" indent="-228848" defTabSz="931288">
              <a:defRPr sz="2400" i="1">
                <a:solidFill>
                  <a:schemeClr val="tx1"/>
                </a:solidFill>
                <a:latin typeface="Times New Roman" pitchFamily="18" charset="0"/>
                <a:ea typeface="ＭＳ Ｐゴシック" pitchFamily="34" charset="-128"/>
              </a:defRPr>
            </a:lvl5pPr>
            <a:lvl6pPr marL="2517338"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C8A8A28A-E6C0-4CF0-A48A-CD981F0F68BA}" type="slidenum">
              <a:rPr lang="en-US" altLang="en-US" sz="1200" i="0">
                <a:solidFill>
                  <a:prstClr val="black"/>
                </a:solidFill>
              </a:rPr>
              <a:pPr/>
              <a:t>4</a:t>
            </a:fld>
            <a:endParaRPr lang="en-US" altLang="en-US" sz="1200" i="0">
              <a:solidFill>
                <a:prstClr val="black"/>
              </a:solidFill>
            </a:endParaRPr>
          </a:p>
        </p:txBody>
      </p:sp>
      <p:sp>
        <p:nvSpPr>
          <p:cNvPr id="109571" name="Rectangle 2"/>
          <p:cNvSpPr>
            <a:spLocks noGrp="1" noChangeArrowheads="1"/>
          </p:cNvSpPr>
          <p:nvPr>
            <p:ph type="body" idx="1"/>
          </p:nvPr>
        </p:nvSpPr>
        <p:spPr>
          <a:xfrm>
            <a:off x="898443" y="4414592"/>
            <a:ext cx="5059563" cy="4462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8" tIns="46616" rIns="94838" bIns="46616"/>
          <a:lstStyle/>
          <a:p>
            <a:r>
              <a:rPr lang="en-US" altLang="en-US" dirty="0" smtClean="0">
                <a:latin typeface="Calibri" pitchFamily="34" charset="0"/>
                <a:ea typeface="ＭＳ Ｐゴシック" pitchFamily="34" charset="-128"/>
              </a:rPr>
              <a:t>Nolan’s model--three questions and PDSA, but not just one PDSA.  Difference between this and </a:t>
            </a:r>
            <a:r>
              <a:rPr lang="en-US" altLang="en-US" dirty="0" err="1" smtClean="0">
                <a:latin typeface="Calibri" pitchFamily="34" charset="0"/>
                <a:ea typeface="ＭＳ Ｐゴシック" pitchFamily="34" charset="-128"/>
              </a:rPr>
              <a:t>Juran</a:t>
            </a:r>
            <a:r>
              <a:rPr lang="en-US" altLang="en-US" dirty="0" smtClean="0">
                <a:latin typeface="Calibri" pitchFamily="34" charset="0"/>
                <a:ea typeface="ＭＳ Ｐゴシック" pitchFamily="34" charset="-128"/>
              </a:rPr>
              <a:t> is the emphasis on repeated PDSA cycles</a:t>
            </a:r>
          </a:p>
        </p:txBody>
      </p:sp>
      <p:sp>
        <p:nvSpPr>
          <p:cNvPr id="109572" name="Rectangle 3"/>
          <p:cNvSpPr>
            <a:spLocks noGrp="1" noRot="1" noChangeAspect="1" noChangeArrowheads="1" noTextEdit="1"/>
          </p:cNvSpPr>
          <p:nvPr>
            <p:ph type="sldImg"/>
          </p:nvPr>
        </p:nvSpPr>
        <p:spPr>
          <a:xfrm>
            <a:off x="1114425" y="703263"/>
            <a:ext cx="4630738" cy="3473450"/>
          </a:xfrm>
          <a:noFill/>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E86913-E58D-4FF1-BFB9-620797E884FD}"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7</a:t>
            </a:fld>
            <a:endParaRPr lang="en-US"/>
          </a:p>
        </p:txBody>
      </p:sp>
    </p:spTree>
    <p:extLst>
      <p:ext uri="{BB962C8B-B14F-4D97-AF65-F5344CB8AC3E}">
        <p14:creationId xmlns:p14="http://schemas.microsoft.com/office/powerpoint/2010/main" val="411042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8</a:t>
            </a:fld>
            <a:endParaRPr lang="en-US"/>
          </a:p>
        </p:txBody>
      </p:sp>
    </p:spTree>
    <p:extLst>
      <p:ext uri="{BB962C8B-B14F-4D97-AF65-F5344CB8AC3E}">
        <p14:creationId xmlns:p14="http://schemas.microsoft.com/office/powerpoint/2010/main" val="357002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high res image</a:t>
            </a:r>
            <a:endParaRPr lang="en-US" dirty="0"/>
          </a:p>
        </p:txBody>
      </p:sp>
      <p:sp>
        <p:nvSpPr>
          <p:cNvPr id="4" name="Slide Number Placeholder 3"/>
          <p:cNvSpPr>
            <a:spLocks noGrp="1"/>
          </p:cNvSpPr>
          <p:nvPr>
            <p:ph type="sldNum" sz="quarter" idx="10"/>
          </p:nvPr>
        </p:nvSpPr>
        <p:spPr/>
        <p:txBody>
          <a:bodyPr/>
          <a:lstStyle/>
          <a:p>
            <a:fld id="{233E7845-6F9B-4884-B7F8-0F74DDBEB3A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905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primary challenge was obtaining process measure data on utilization of best practices implemented from the electronic medical record. This challenge resulted in delays in implementation of initiatives and delays in engagement of frontline clinicians because of delayed feedback. This challenge is being addressed through designating IT partners, making this effort an institutional priority and increased communication between IT partners and project leaders to allow two-way understanding of issues.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challenge is not having all the rules governing the project from the CMS/ HHSC at the time of beginning the project and evolution of the governing rules. This resulted in delays in implementation and in some cases change in direction (e.g., when sepsis mortality was replaced by sepsis bundle adherence as a category 3 measure). We addressed the challenge by having several email communications and also teleconference calls with the personnel at HHSC. </a:t>
            </a:r>
          </a:p>
          <a:p>
            <a:r>
              <a:rPr lang="en-US" sz="1200" kern="1200" dirty="0" smtClean="0">
                <a:solidFill>
                  <a:schemeClr val="tx1"/>
                </a:solidFill>
                <a:effectLst/>
                <a:latin typeface="+mn-lt"/>
                <a:ea typeface="+mn-ea"/>
                <a:cs typeface="+mn-cs"/>
              </a:rPr>
              <a:t>The third challenge is working across professions (e.g., nursing, IT, physicians) and service lines (e.g., medicine, surgery, emergency department). This challenge is being addressed through increased communication through multiple mechanisms.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36956AE-148F-424C-B486-0A3D028E24D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7096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1221B0-068B-48B8-B24A-FF9BE19A7E0F}" type="datetimeFigureOut">
              <a:rPr lang="en-US" smtClean="0"/>
              <a:pPr/>
              <a:t>6/9/2015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33161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269042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442660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7A216CB-DCC6-491D-967A-EDC9B08EA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99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1221B0-068B-48B8-B24A-FF9BE19A7E0F}" type="datetimeFigureOut">
              <a:rPr lang="en-US" smtClean="0"/>
              <a:pPr/>
              <a:t>6/9/2015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070476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400290" y="6000640"/>
            <a:ext cx="1743710" cy="855980"/>
          </a:xfrm>
          <a:prstGeom prst="rect">
            <a:avLst/>
          </a:prstGeom>
        </p:spPr>
      </p:pic>
    </p:spTree>
    <p:extLst>
      <p:ext uri="{BB962C8B-B14F-4D97-AF65-F5344CB8AC3E}">
        <p14:creationId xmlns:p14="http://schemas.microsoft.com/office/powerpoint/2010/main" val="13228646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8928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1411536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1221B0-068B-48B8-B24A-FF9BE19A7E0F}" type="datetimeFigureOut">
              <a:rPr lang="en-US" smtClean="0"/>
              <a:pPr/>
              <a:t>6/9/2015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78714235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1221B0-068B-48B8-B24A-FF9BE19A7E0F}" type="datetimeFigureOut">
              <a:rPr lang="en-US" smtClean="0"/>
              <a:pPr/>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3167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81221B0-068B-48B8-B24A-FF9BE19A7E0F}" type="datetimeFigureOut">
              <a:rPr lang="en-US" smtClean="0"/>
              <a:pPr/>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C08D97-320F-4B41-BEDA-845EC0290663}" type="slidenum">
              <a:rPr lang="en-US" smtClean="0"/>
              <a:pPr/>
              <a:t>‹#›</a:t>
            </a:fld>
            <a:endParaRPr lang="en-US"/>
          </a:p>
        </p:txBody>
      </p:sp>
    </p:spTree>
    <p:extLst>
      <p:ext uri="{BB962C8B-B14F-4D97-AF65-F5344CB8AC3E}">
        <p14:creationId xmlns:p14="http://schemas.microsoft.com/office/powerpoint/2010/main" val="123775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400290" y="6000640"/>
            <a:ext cx="1743710" cy="855980"/>
          </a:xfrm>
          <a:prstGeom prst="rect">
            <a:avLst/>
          </a:prstGeom>
        </p:spPr>
      </p:pic>
    </p:spTree>
    <p:extLst>
      <p:ext uri="{BB962C8B-B14F-4D97-AF65-F5344CB8AC3E}">
        <p14:creationId xmlns:p14="http://schemas.microsoft.com/office/powerpoint/2010/main" val="213606887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2964314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942874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001870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02277019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7A216CB-DCC6-491D-967A-EDC9B08EA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27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1221B0-068B-48B8-B24A-FF9BE19A7E0F}" type="datetimeFigureOut">
              <a:rPr lang="en-US" smtClean="0"/>
              <a:pPr/>
              <a:t>6/9/2015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690762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400290" y="6000640"/>
            <a:ext cx="1743710" cy="855980"/>
          </a:xfrm>
          <a:prstGeom prst="rect">
            <a:avLst/>
          </a:prstGeom>
        </p:spPr>
      </p:pic>
    </p:spTree>
    <p:extLst>
      <p:ext uri="{BB962C8B-B14F-4D97-AF65-F5344CB8AC3E}">
        <p14:creationId xmlns:p14="http://schemas.microsoft.com/office/powerpoint/2010/main" val="46738549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21586950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6448813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1221B0-068B-48B8-B24A-FF9BE19A7E0F}" type="datetimeFigureOut">
              <a:rPr lang="en-US" smtClean="0"/>
              <a:pPr/>
              <a:t>6/9/2015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454529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47162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1221B0-068B-48B8-B24A-FF9BE19A7E0F}" type="datetimeFigureOut">
              <a:rPr lang="en-US" smtClean="0"/>
              <a:pPr/>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56191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81221B0-068B-48B8-B24A-FF9BE19A7E0F}" type="datetimeFigureOut">
              <a:rPr lang="en-US" smtClean="0"/>
              <a:pPr/>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C08D97-320F-4B41-BEDA-845EC0290663}" type="slidenum">
              <a:rPr lang="en-US" smtClean="0"/>
              <a:pPr/>
              <a:t>‹#›</a:t>
            </a:fld>
            <a:endParaRPr lang="en-US"/>
          </a:p>
        </p:txBody>
      </p:sp>
    </p:spTree>
    <p:extLst>
      <p:ext uri="{BB962C8B-B14F-4D97-AF65-F5344CB8AC3E}">
        <p14:creationId xmlns:p14="http://schemas.microsoft.com/office/powerpoint/2010/main" val="1768594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9020938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421930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797608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22632595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7A216CB-DCC6-491D-967A-EDC9B08EA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472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196975"/>
            <a:ext cx="7772400" cy="936625"/>
          </a:xfrm>
        </p:spPr>
        <p:txBody>
          <a:bodyPr/>
          <a:lstStyle>
            <a:lvl1pPr algn="l">
              <a:defRPr sz="3200">
                <a:latin typeface="Times New Roman" pitchFamily="18"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838200" y="2286000"/>
            <a:ext cx="7772400" cy="1752600"/>
          </a:xfrm>
        </p:spPr>
        <p:txBody>
          <a:bodyPr lIns="0" tIns="0" rIns="0" bIns="0"/>
          <a:lstStyle>
            <a:lvl1pPr>
              <a:defRPr sz="1400" b="0" i="1">
                <a:solidFill>
                  <a:schemeClr val="tx1"/>
                </a:solidFill>
              </a:defRPr>
            </a:lvl1pPr>
          </a:lstStyle>
          <a:p>
            <a:pPr lvl="0"/>
            <a:r>
              <a:rPr lang="en-US" noProof="0" smtClean="0"/>
              <a:t>Click to edit Master subtitle style</a:t>
            </a:r>
          </a:p>
        </p:txBody>
      </p:sp>
    </p:spTree>
    <p:extLst>
      <p:ext uri="{BB962C8B-B14F-4D97-AF65-F5344CB8AC3E}">
        <p14:creationId xmlns:p14="http://schemas.microsoft.com/office/powerpoint/2010/main" val="4193519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2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650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1575888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72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34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79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8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5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582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69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258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6482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73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600200"/>
            <a:ext cx="3733800" cy="4525963"/>
          </a:xfrm>
        </p:spPr>
        <p:txBody>
          <a:bodyPr/>
          <a:lstStyle/>
          <a:p>
            <a:pPr lvl="0"/>
            <a:r>
              <a:rPr lang="en-US" noProof="0" dirty="0" smtClean="0"/>
              <a:t>Click icon to add clip art</a:t>
            </a:r>
          </a:p>
        </p:txBody>
      </p:sp>
    </p:spTree>
    <p:extLst>
      <p:ext uri="{BB962C8B-B14F-4D97-AF65-F5344CB8AC3E}">
        <p14:creationId xmlns:p14="http://schemas.microsoft.com/office/powerpoint/2010/main" val="89742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648200" cy="639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00200"/>
            <a:ext cx="7620000" cy="4525963"/>
          </a:xfrm>
        </p:spPr>
        <p:txBody>
          <a:bodyPr/>
          <a:lstStyle/>
          <a:p>
            <a:pPr lvl="0"/>
            <a:r>
              <a:rPr lang="en-US" noProof="0" dirty="0" smtClean="0"/>
              <a:t>Click icon to add chart</a:t>
            </a:r>
          </a:p>
        </p:txBody>
      </p:sp>
    </p:spTree>
    <p:extLst>
      <p:ext uri="{BB962C8B-B14F-4D97-AF65-F5344CB8AC3E}">
        <p14:creationId xmlns:p14="http://schemas.microsoft.com/office/powerpoint/2010/main" val="65919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1221B0-068B-48B8-B24A-FF9BE19A7E0F}" type="datetimeFigureOut">
              <a:rPr lang="en-US" smtClean="0"/>
              <a:pPr/>
              <a:t>6/9/2015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6523606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B2D6BB-A50E-4C9A-937E-E2498ECDE8E8}" type="datetimeFigureOut">
              <a:rPr lang="en-US" smtClean="0">
                <a:solidFill>
                  <a:srgbClr val="DBF5F9">
                    <a:shade val="90000"/>
                  </a:srgbClr>
                </a:solidFill>
              </a:rPr>
              <a:pPr/>
              <a:t>6/9/2015</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82AE5B1E-51E9-415C-B0A6-BD5E85E673A3}"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73775437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57331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B2D6BB-A50E-4C9A-937E-E2498ECDE8E8}" type="datetimeFigureOut">
              <a:rPr lang="en-US" smtClean="0">
                <a:solidFill>
                  <a:srgbClr val="DBF5F9">
                    <a:shade val="90000"/>
                  </a:srgbClr>
                </a:solidFill>
              </a:rPr>
              <a:pPr/>
              <a:t>6/9/2015</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82AE5B1E-51E9-415C-B0A6-BD5E85E673A3}"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3347985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44900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38135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696732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89253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499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874590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7024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1221B0-068B-48B8-B24A-FF9BE19A7E0F}" type="datetimeFigureOut">
              <a:rPr lang="en-US" smtClean="0"/>
              <a:pPr/>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960815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26248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196975"/>
            <a:ext cx="7772400" cy="936625"/>
          </a:xfrm>
        </p:spPr>
        <p:txBody>
          <a:bodyPr/>
          <a:lstStyle>
            <a:lvl1pPr algn="l">
              <a:defRPr sz="3200">
                <a:latin typeface="Times New Roman" pitchFamily="18" charset="0"/>
              </a:defRPr>
            </a:lvl1pPr>
          </a:lstStyle>
          <a:p>
            <a:r>
              <a:rPr lang="en-US"/>
              <a:t>Title of Presentation</a:t>
            </a:r>
          </a:p>
        </p:txBody>
      </p:sp>
      <p:sp>
        <p:nvSpPr>
          <p:cNvPr id="4099" name="Rectangle 3"/>
          <p:cNvSpPr>
            <a:spLocks noGrp="1" noChangeArrowheads="1"/>
          </p:cNvSpPr>
          <p:nvPr>
            <p:ph type="subTitle" idx="1"/>
          </p:nvPr>
        </p:nvSpPr>
        <p:spPr>
          <a:xfrm>
            <a:off x="838200" y="2286000"/>
            <a:ext cx="7772400" cy="1752600"/>
          </a:xfrm>
        </p:spPr>
        <p:txBody>
          <a:bodyPr lIns="0" tIns="0" rIns="0" bIns="0"/>
          <a:lstStyle>
            <a:lvl1pPr>
              <a:defRPr sz="1400" b="0" i="1">
                <a:solidFill>
                  <a:schemeClr val="tx1"/>
                </a:solidFill>
              </a:defRPr>
            </a:lvl1pPr>
          </a:lstStyle>
          <a:p>
            <a:r>
              <a:rPr lang="en-US"/>
              <a:t>Click to Edit Subhead</a:t>
            </a:r>
          </a:p>
        </p:txBody>
      </p:sp>
    </p:spTree>
    <p:extLst>
      <p:ext uri="{BB962C8B-B14F-4D97-AF65-F5344CB8AC3E}">
        <p14:creationId xmlns:p14="http://schemas.microsoft.com/office/powerpoint/2010/main" val="99557174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733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983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344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846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62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192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971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83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81221B0-068B-48B8-B24A-FF9BE19A7E0F}" type="datetimeFigureOut">
              <a:rPr lang="en-US" smtClean="0"/>
              <a:pPr/>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C08D97-320F-4B41-BEDA-845EC0290663}" type="slidenum">
              <a:rPr lang="en-US" smtClean="0"/>
              <a:pPr/>
              <a:t>‹#›</a:t>
            </a:fld>
            <a:endParaRPr lang="en-US"/>
          </a:p>
        </p:txBody>
      </p:sp>
    </p:spTree>
    <p:extLst>
      <p:ext uri="{BB962C8B-B14F-4D97-AF65-F5344CB8AC3E}">
        <p14:creationId xmlns:p14="http://schemas.microsoft.com/office/powerpoint/2010/main" val="2664759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061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607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6482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73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600200"/>
            <a:ext cx="3733800" cy="4525963"/>
          </a:xfrm>
        </p:spPr>
        <p:txBody>
          <a:bodyPr/>
          <a:lstStyle/>
          <a:p>
            <a:pPr lvl="0"/>
            <a:endParaRPr lang="en-US" noProof="0" smtClean="0"/>
          </a:p>
        </p:txBody>
      </p:sp>
    </p:spTree>
    <p:extLst>
      <p:ext uri="{BB962C8B-B14F-4D97-AF65-F5344CB8AC3E}">
        <p14:creationId xmlns:p14="http://schemas.microsoft.com/office/powerpoint/2010/main" val="740470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648200" cy="639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00200"/>
            <a:ext cx="7620000" cy="4525963"/>
          </a:xfrm>
        </p:spPr>
        <p:txBody>
          <a:bodyPr/>
          <a:lstStyle/>
          <a:p>
            <a:pPr lvl="0"/>
            <a:endParaRPr lang="en-US" noProof="0" smtClean="0"/>
          </a:p>
        </p:txBody>
      </p:sp>
    </p:spTree>
    <p:extLst>
      <p:ext uri="{BB962C8B-B14F-4D97-AF65-F5344CB8AC3E}">
        <p14:creationId xmlns:p14="http://schemas.microsoft.com/office/powerpoint/2010/main" val="79282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9468630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81221B0-068B-48B8-B24A-FF9BE19A7E0F}" type="datetimeFigureOut">
              <a:rPr lang="en-US" smtClean="0"/>
              <a:pPr/>
              <a:t>6/9/2015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797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7.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1221B0-068B-48B8-B24A-FF9BE19A7E0F}" type="datetimeFigureOut">
              <a:rPr lang="en-US" smtClean="0"/>
              <a:pPr/>
              <a:t>6/9/2015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3405312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1221B0-068B-48B8-B24A-FF9BE19A7E0F}" type="datetimeFigureOut">
              <a:rPr lang="en-US" smtClean="0"/>
              <a:pPr/>
              <a:t>6/9/2015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52110813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1221B0-068B-48B8-B24A-FF9BE19A7E0F}" type="datetimeFigureOut">
              <a:rPr lang="en-US" smtClean="0"/>
              <a:pPr/>
              <a:t>6/9/2015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03864667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38200" y="1600200"/>
            <a:ext cx="7620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7" name="Rectangle 8"/>
          <p:cNvSpPr>
            <a:spLocks noGrp="1" noChangeArrowheads="1"/>
          </p:cNvSpPr>
          <p:nvPr>
            <p:ph type="title"/>
          </p:nvPr>
        </p:nvSpPr>
        <p:spPr bwMode="auto">
          <a:xfrm>
            <a:off x="3810000" y="274638"/>
            <a:ext cx="4648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896968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r" rtl="0" eaLnBrk="1" fontAlgn="base" hangingPunct="1">
        <a:spcBef>
          <a:spcPct val="0"/>
        </a:spcBef>
        <a:spcAft>
          <a:spcPct val="0"/>
        </a:spcAft>
        <a:defRPr sz="2400" b="1">
          <a:solidFill>
            <a:schemeClr val="tx2"/>
          </a:solidFill>
          <a:latin typeface="+mj-lt"/>
          <a:ea typeface="+mj-ea"/>
          <a:cs typeface="+mj-cs"/>
        </a:defRPr>
      </a:lvl1pPr>
      <a:lvl2pPr algn="r" rtl="0" eaLnBrk="1" fontAlgn="base" hangingPunct="1">
        <a:spcBef>
          <a:spcPct val="0"/>
        </a:spcBef>
        <a:spcAft>
          <a:spcPct val="0"/>
        </a:spcAft>
        <a:defRPr sz="2400" b="1">
          <a:solidFill>
            <a:schemeClr val="tx2"/>
          </a:solidFill>
          <a:latin typeface="Arial" charset="0"/>
        </a:defRPr>
      </a:lvl2pPr>
      <a:lvl3pPr algn="r" rtl="0" eaLnBrk="1" fontAlgn="base" hangingPunct="1">
        <a:spcBef>
          <a:spcPct val="0"/>
        </a:spcBef>
        <a:spcAft>
          <a:spcPct val="0"/>
        </a:spcAft>
        <a:defRPr sz="2400" b="1">
          <a:solidFill>
            <a:schemeClr val="tx2"/>
          </a:solidFill>
          <a:latin typeface="Arial" charset="0"/>
        </a:defRPr>
      </a:lvl3pPr>
      <a:lvl4pPr algn="r" rtl="0" eaLnBrk="1" fontAlgn="base" hangingPunct="1">
        <a:spcBef>
          <a:spcPct val="0"/>
        </a:spcBef>
        <a:spcAft>
          <a:spcPct val="0"/>
        </a:spcAft>
        <a:defRPr sz="2400" b="1">
          <a:solidFill>
            <a:schemeClr val="tx2"/>
          </a:solidFill>
          <a:latin typeface="Arial" charset="0"/>
        </a:defRPr>
      </a:lvl4pPr>
      <a:lvl5pPr algn="r" rtl="0" eaLnBrk="1" fontAlgn="base" hangingPunct="1">
        <a:spcBef>
          <a:spcPct val="0"/>
        </a:spcBef>
        <a:spcAft>
          <a:spcPct val="0"/>
        </a:spcAft>
        <a:defRPr sz="2400" b="1">
          <a:solidFill>
            <a:schemeClr val="tx2"/>
          </a:solidFill>
          <a:latin typeface="Arial" charset="0"/>
        </a:defRPr>
      </a:lvl5pPr>
      <a:lvl6pPr marL="457200" algn="r" rtl="0" eaLnBrk="1" fontAlgn="base" hangingPunct="1">
        <a:spcBef>
          <a:spcPct val="0"/>
        </a:spcBef>
        <a:spcAft>
          <a:spcPct val="0"/>
        </a:spcAft>
        <a:defRPr sz="2400" b="1">
          <a:solidFill>
            <a:schemeClr val="tx2"/>
          </a:solidFill>
          <a:latin typeface="Arial" charset="0"/>
        </a:defRPr>
      </a:lvl6pPr>
      <a:lvl7pPr marL="914400" algn="r" rtl="0" eaLnBrk="1" fontAlgn="base" hangingPunct="1">
        <a:spcBef>
          <a:spcPct val="0"/>
        </a:spcBef>
        <a:spcAft>
          <a:spcPct val="0"/>
        </a:spcAft>
        <a:defRPr sz="2400" b="1">
          <a:solidFill>
            <a:schemeClr val="tx2"/>
          </a:solidFill>
          <a:latin typeface="Arial" charset="0"/>
        </a:defRPr>
      </a:lvl7pPr>
      <a:lvl8pPr marL="1371600" algn="r" rtl="0" eaLnBrk="1" fontAlgn="base" hangingPunct="1">
        <a:spcBef>
          <a:spcPct val="0"/>
        </a:spcBef>
        <a:spcAft>
          <a:spcPct val="0"/>
        </a:spcAft>
        <a:defRPr sz="2400" b="1">
          <a:solidFill>
            <a:schemeClr val="tx2"/>
          </a:solidFill>
          <a:latin typeface="Arial" charset="0"/>
        </a:defRPr>
      </a:lvl8pPr>
      <a:lvl9pPr marL="1828800" algn="r"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defRPr sz="2000" b="1">
          <a:solidFill>
            <a:schemeClr val="accent1"/>
          </a:solidFill>
          <a:latin typeface="+mn-lt"/>
          <a:ea typeface="+mn-ea"/>
          <a:cs typeface="+mn-cs"/>
        </a:defRPr>
      </a:lvl1pPr>
      <a:lvl2pPr marL="114300" indent="342900" algn="l" rtl="0" eaLnBrk="1" fontAlgn="base" hangingPunct="1">
        <a:spcBef>
          <a:spcPct val="20000"/>
        </a:spcBef>
        <a:spcAft>
          <a:spcPct val="0"/>
        </a:spcAft>
        <a:defRPr>
          <a:solidFill>
            <a:schemeClr val="tx1"/>
          </a:solidFill>
          <a:latin typeface="Times New Roman" pitchFamily="18" charset="0"/>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Font typeface="Arial" charset="0"/>
        <a:buChar char="–"/>
        <a:defRPr sz="14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B2D6BB-A50E-4C9A-937E-E2498ECDE8E8}" type="datetimeFigureOut">
              <a:rPr lang="en-US" smtClean="0">
                <a:solidFill>
                  <a:srgbClr val="04617B">
                    <a:shade val="90000"/>
                  </a:srgbClr>
                </a:solidFill>
              </a:rPr>
              <a:pPr/>
              <a:t>6/9/2015</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AE5B1E-51E9-415C-B0A6-BD5E85E673A3}"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423243283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38200" y="1600200"/>
            <a:ext cx="762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7" name="Rectangle 8"/>
          <p:cNvSpPr>
            <a:spLocks noGrp="1" noChangeArrowheads="1"/>
          </p:cNvSpPr>
          <p:nvPr>
            <p:ph type="title"/>
          </p:nvPr>
        </p:nvSpPr>
        <p:spPr bwMode="auto">
          <a:xfrm>
            <a:off x="3810000" y="274638"/>
            <a:ext cx="4648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35626665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txStyles>
    <p:titleStyle>
      <a:lvl1pPr algn="r" rtl="0" eaLnBrk="0" fontAlgn="base" hangingPunct="0">
        <a:spcBef>
          <a:spcPct val="0"/>
        </a:spcBef>
        <a:spcAft>
          <a:spcPct val="0"/>
        </a:spcAft>
        <a:defRPr sz="2400" b="1">
          <a:solidFill>
            <a:schemeClr val="tx2"/>
          </a:solidFill>
          <a:latin typeface="+mj-lt"/>
          <a:ea typeface="+mj-ea"/>
          <a:cs typeface="+mj-cs"/>
        </a:defRPr>
      </a:lvl1pPr>
      <a:lvl2pPr algn="r" rtl="0" eaLnBrk="0" fontAlgn="base" hangingPunct="0">
        <a:spcBef>
          <a:spcPct val="0"/>
        </a:spcBef>
        <a:spcAft>
          <a:spcPct val="0"/>
        </a:spcAft>
        <a:defRPr sz="2400" b="1">
          <a:solidFill>
            <a:schemeClr val="tx2"/>
          </a:solidFill>
          <a:latin typeface="Arial" charset="0"/>
        </a:defRPr>
      </a:lvl2pPr>
      <a:lvl3pPr algn="r" rtl="0" eaLnBrk="0" fontAlgn="base" hangingPunct="0">
        <a:spcBef>
          <a:spcPct val="0"/>
        </a:spcBef>
        <a:spcAft>
          <a:spcPct val="0"/>
        </a:spcAft>
        <a:defRPr sz="2400" b="1">
          <a:solidFill>
            <a:schemeClr val="tx2"/>
          </a:solidFill>
          <a:latin typeface="Arial" charset="0"/>
        </a:defRPr>
      </a:lvl3pPr>
      <a:lvl4pPr algn="r" rtl="0" eaLnBrk="0" fontAlgn="base" hangingPunct="0">
        <a:spcBef>
          <a:spcPct val="0"/>
        </a:spcBef>
        <a:spcAft>
          <a:spcPct val="0"/>
        </a:spcAft>
        <a:defRPr sz="2400" b="1">
          <a:solidFill>
            <a:schemeClr val="tx2"/>
          </a:solidFill>
          <a:latin typeface="Arial" charset="0"/>
        </a:defRPr>
      </a:lvl4pPr>
      <a:lvl5pPr algn="r" rtl="0" eaLnBrk="0" fontAlgn="base" hangingPunct="0">
        <a:spcBef>
          <a:spcPct val="0"/>
        </a:spcBef>
        <a:spcAft>
          <a:spcPct val="0"/>
        </a:spcAft>
        <a:defRPr sz="2400" b="1">
          <a:solidFill>
            <a:schemeClr val="tx2"/>
          </a:solidFill>
          <a:latin typeface="Arial" charset="0"/>
        </a:defRPr>
      </a:lvl5pPr>
      <a:lvl6pPr marL="457200" algn="r" rtl="0" fontAlgn="base">
        <a:spcBef>
          <a:spcPct val="0"/>
        </a:spcBef>
        <a:spcAft>
          <a:spcPct val="0"/>
        </a:spcAft>
        <a:defRPr sz="2400" b="1">
          <a:solidFill>
            <a:schemeClr val="tx2"/>
          </a:solidFill>
          <a:latin typeface="Arial" charset="0"/>
        </a:defRPr>
      </a:lvl6pPr>
      <a:lvl7pPr marL="914400" algn="r" rtl="0" fontAlgn="base">
        <a:spcBef>
          <a:spcPct val="0"/>
        </a:spcBef>
        <a:spcAft>
          <a:spcPct val="0"/>
        </a:spcAft>
        <a:defRPr sz="2400" b="1">
          <a:solidFill>
            <a:schemeClr val="tx2"/>
          </a:solidFill>
          <a:latin typeface="Arial" charset="0"/>
        </a:defRPr>
      </a:lvl7pPr>
      <a:lvl8pPr marL="1371600" algn="r" rtl="0" fontAlgn="base">
        <a:spcBef>
          <a:spcPct val="0"/>
        </a:spcBef>
        <a:spcAft>
          <a:spcPct val="0"/>
        </a:spcAft>
        <a:defRPr sz="2400" b="1">
          <a:solidFill>
            <a:schemeClr val="tx2"/>
          </a:solidFill>
          <a:latin typeface="Arial" charset="0"/>
        </a:defRPr>
      </a:lvl8pPr>
      <a:lvl9pPr marL="1828800" algn="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accent1"/>
          </a:solidFill>
          <a:latin typeface="+mn-lt"/>
          <a:ea typeface="+mn-ea"/>
          <a:cs typeface="+mn-cs"/>
        </a:defRPr>
      </a:lvl1pPr>
      <a:lvl2pPr marL="114300" indent="34290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4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3.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Microsoft_Excel_97-2003_Worksheet1.xls"/></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feature=player_embedded&amp;v=w9BwrpVHE7k" TargetMode="Externa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url=http://ciprianocounseling.com/frequently-asked-questions/&amp;rct=j&amp;frm=1&amp;q=&amp;esrc=s&amp;sa=U&amp;ei=GYPiU-eoKubf8AGpkYHACA&amp;ved=0CCAQ9QEwAQ&amp;usg=AFQjCNGC60HCiCY9VVn6zq1SmUXKDtOyog" TargetMode="Externa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ranavi.Sreeramoju@UTSouthwestern.ed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mailto:Mavis.mashingaidze@phhs.org" TargetMode="External"/><Relationship Id="rId4" Type="http://schemas.openxmlformats.org/officeDocument/2006/relationships/hyperlink" Target="mailto:MARIA.SIERRA@phh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 y="4335600"/>
            <a:ext cx="8610600" cy="1905000"/>
          </a:xfrm>
        </p:spPr>
        <p:txBody>
          <a:bodyPr>
            <a:noAutofit/>
          </a:bodyPr>
          <a:lstStyle/>
          <a:p>
            <a:pPr algn="ctr"/>
            <a:r>
              <a:rPr lang="en-US" sz="2800" b="1" dirty="0" smtClean="0">
                <a:solidFill>
                  <a:schemeClr val="bg1">
                    <a:lumMod val="50000"/>
                  </a:schemeClr>
                </a:solidFill>
              </a:rPr>
              <a:t>RHP 9 “Raise the Floor”  </a:t>
            </a:r>
          </a:p>
          <a:p>
            <a:pPr algn="ctr"/>
            <a:r>
              <a:rPr lang="en-US" sz="2800" b="1" dirty="0" smtClean="0">
                <a:solidFill>
                  <a:schemeClr val="bg1">
                    <a:lumMod val="50000"/>
                  </a:schemeClr>
                </a:solidFill>
              </a:rPr>
              <a:t>PDSA Cycles Webinar #2</a:t>
            </a:r>
          </a:p>
          <a:p>
            <a:pPr algn="ctr"/>
            <a:r>
              <a:rPr lang="en-US" sz="2800" b="1" dirty="0" smtClean="0">
                <a:solidFill>
                  <a:schemeClr val="bg1">
                    <a:lumMod val="50000"/>
                  </a:schemeClr>
                </a:solidFill>
              </a:rPr>
              <a:t>June 10, 2015</a:t>
            </a:r>
            <a:endParaRPr lang="en-US" sz="2800" b="1" dirty="0">
              <a:solidFill>
                <a:schemeClr val="bg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
            <a:ext cx="9144000" cy="4488000"/>
          </a:xfrm>
          <a:prstGeom prst="rect">
            <a:avLst/>
          </a:prstGeom>
        </p:spPr>
      </p:pic>
    </p:spTree>
    <p:extLst>
      <p:ext uri="{BB962C8B-B14F-4D97-AF65-F5344CB8AC3E}">
        <p14:creationId xmlns:p14="http://schemas.microsoft.com/office/powerpoint/2010/main" val="163672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0"/>
            <a:ext cx="6563303"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580053"/>
            <a:ext cx="6781800" cy="423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1"/>
          <p:cNvSpPr txBox="1">
            <a:spLocks noChangeArrowheads="1"/>
          </p:cNvSpPr>
          <p:nvPr/>
        </p:nvSpPr>
        <p:spPr bwMode="auto">
          <a:xfrm>
            <a:off x="2057400" y="1985682"/>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000" b="1">
                <a:solidFill>
                  <a:schemeClr val="accent1"/>
                </a:solidFill>
                <a:latin typeface="+mn-lt"/>
                <a:ea typeface="+mn-ea"/>
                <a:cs typeface="+mn-cs"/>
              </a:defRPr>
            </a:lvl1pPr>
            <a:lvl2pPr marL="114300" algn="l" rtl="0" eaLnBrk="1" fontAlgn="base" hangingPunct="1">
              <a:spcBef>
                <a:spcPct val="20000"/>
              </a:spcBef>
              <a:spcAft>
                <a:spcPct val="0"/>
              </a:spcAft>
              <a:defRPr>
                <a:solidFill>
                  <a:schemeClr val="tx1"/>
                </a:solidFill>
                <a:latin typeface="Times New Roman"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itchFamily="18" charset="0"/>
              </a:defRPr>
            </a:lvl3pPr>
            <a:lvl4pPr marL="1600200" indent="-228600" algn="l" rtl="0" eaLnBrk="1" fontAlgn="base" hangingPunct="1">
              <a:spcBef>
                <a:spcPct val="20000"/>
              </a:spcBef>
              <a:spcAft>
                <a:spcPct val="0"/>
              </a:spcAft>
              <a:buFont typeface="Arial" charset="0"/>
              <a:buChar char="–"/>
              <a:defRPr sz="14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endParaRPr lang="en-US" sz="3600" i="1" dirty="0">
              <a:solidFill>
                <a:srgbClr val="541F88"/>
              </a:solidFill>
              <a:latin typeface="Times New Roman" panose="02020603050405020304" pitchFamily="18" charset="0"/>
              <a:cs typeface="Times New Roman" panose="02020603050405020304" pitchFamily="18" charset="0"/>
            </a:endParaRPr>
          </a:p>
          <a:p>
            <a:pPr algn="ctr"/>
            <a:r>
              <a:rPr lang="en-US" sz="3600" dirty="0" smtClean="0">
                <a:solidFill>
                  <a:srgbClr val="541F88"/>
                </a:solidFill>
                <a:latin typeface="Times New Roman" panose="02020603050405020304" pitchFamily="18" charset="0"/>
                <a:cs typeface="Times New Roman" panose="02020603050405020304" pitchFamily="18" charset="0"/>
              </a:rPr>
              <a:t>RITE Program</a:t>
            </a:r>
          </a:p>
          <a:p>
            <a:pPr algn="ctr"/>
            <a:r>
              <a:rPr lang="en-US" sz="3600" i="1" dirty="0" smtClean="0">
                <a:solidFill>
                  <a:srgbClr val="541F88"/>
                </a:solidFill>
                <a:latin typeface="Times New Roman" panose="02020603050405020304" pitchFamily="18" charset="0"/>
                <a:cs typeface="Times New Roman" panose="02020603050405020304" pitchFamily="18" charset="0"/>
              </a:rPr>
              <a:t>Reduce Infections Together in Everyone</a:t>
            </a:r>
            <a:r>
              <a:rPr lang="en-US" sz="3600" dirty="0" smtClean="0">
                <a:solidFill>
                  <a:srgbClr val="541F88"/>
                </a:solidFill>
                <a:latin typeface="Times New Roman" panose="02020603050405020304" pitchFamily="18" charset="0"/>
                <a:cs typeface="Times New Roman" panose="02020603050405020304" pitchFamily="18" charset="0"/>
              </a:rPr>
              <a:t/>
            </a:r>
            <a:br>
              <a:rPr lang="en-US" sz="3600" dirty="0" smtClean="0">
                <a:solidFill>
                  <a:srgbClr val="541F88"/>
                </a:solidFill>
                <a:latin typeface="Times New Roman" panose="02020603050405020304" pitchFamily="18" charset="0"/>
                <a:cs typeface="Times New Roman" panose="02020603050405020304" pitchFamily="18" charset="0"/>
              </a:rPr>
            </a:br>
            <a:endParaRPr lang="en-US" sz="3600" dirty="0">
              <a:solidFill>
                <a:srgbClr val="541F88"/>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3991088" y="6250163"/>
            <a:ext cx="1161826" cy="365125"/>
          </a:xfrm>
          <a:prstGeom prst="rect">
            <a:avLst/>
          </a:prstGeom>
        </p:spPr>
        <p:txBody>
          <a:bodyPr/>
          <a:lstStyle/>
          <a:p>
            <a:fld id="{232F1818-0B9A-4BDB-8845-CBBA82A0997D}" type="slidenum">
              <a:rPr lang="en-US" smtClean="0">
                <a:solidFill>
                  <a:srgbClr val="5F5F5F"/>
                </a:solidFill>
              </a:rPr>
              <a:pPr/>
              <a:t>10</a:t>
            </a:fld>
            <a:endParaRPr lang="en-US" dirty="0">
              <a:solidFill>
                <a:srgbClr val="5F5F5F"/>
              </a:solidFill>
            </a:endParaRPr>
          </a:p>
        </p:txBody>
      </p:sp>
    </p:spTree>
    <p:extLst>
      <p:ext uri="{BB962C8B-B14F-4D97-AF65-F5344CB8AC3E}">
        <p14:creationId xmlns:p14="http://schemas.microsoft.com/office/powerpoint/2010/main" val="701273136"/>
      </p:ext>
    </p:extLst>
  </p:cSld>
  <p:clrMapOvr>
    <a:masterClrMapping/>
  </p:clrMapOvr>
  <mc:AlternateContent xmlns:mc="http://schemas.openxmlformats.org/markup-compatibility/2006" xmlns:p14="http://schemas.microsoft.com/office/powerpoint/2010/main">
    <mc:Choice Requires="p14">
      <p:transition spd="slow" p14:dur="2000" advTm="8989"/>
    </mc:Choice>
    <mc:Fallback xmlns="">
      <p:transition spd="slow" advTm="898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RITE Program</a:t>
            </a:r>
            <a:endParaRPr lang="en-US" dirty="0"/>
          </a:p>
        </p:txBody>
      </p:sp>
      <p:sp>
        <p:nvSpPr>
          <p:cNvPr id="3" name="Content Placeholder 2"/>
          <p:cNvSpPr>
            <a:spLocks noGrp="1"/>
          </p:cNvSpPr>
          <p:nvPr>
            <p:ph idx="1"/>
          </p:nvPr>
        </p:nvSpPr>
        <p:spPr/>
        <p:txBody>
          <a:bodyPr/>
          <a:lstStyle/>
          <a:p>
            <a:r>
              <a:rPr lang="en-US" dirty="0"/>
              <a:t>A Parkland project funded through the 1115 waiver program</a:t>
            </a:r>
          </a:p>
          <a:p>
            <a:endParaRPr lang="en-US" dirty="0" smtClean="0"/>
          </a:p>
          <a:p>
            <a:r>
              <a:rPr lang="en-US" dirty="0" smtClean="0"/>
              <a:t>Duration</a:t>
            </a:r>
            <a:r>
              <a:rPr lang="en-US" dirty="0"/>
              <a:t>: October 1, 2012 to September 30, 2016</a:t>
            </a:r>
          </a:p>
          <a:p>
            <a:endParaRPr lang="en-US" dirty="0" smtClean="0"/>
          </a:p>
          <a:p>
            <a:r>
              <a:rPr lang="en-US" dirty="0" smtClean="0"/>
              <a:t>To </a:t>
            </a:r>
            <a:r>
              <a:rPr lang="en-US" dirty="0"/>
              <a:t>apply Process Improvement (PI) methodologies to reduce Potentially Preventable Complications (PPC)</a:t>
            </a:r>
          </a:p>
          <a:p>
            <a:endParaRPr lang="en-US" dirty="0"/>
          </a:p>
        </p:txBody>
      </p:sp>
    </p:spTree>
    <p:extLst>
      <p:ext uri="{BB962C8B-B14F-4D97-AF65-F5344CB8AC3E}">
        <p14:creationId xmlns:p14="http://schemas.microsoft.com/office/powerpoint/2010/main" val="32671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p:txBody>
          <a:bodyPr/>
          <a:lstStyle/>
          <a:p>
            <a:pPr fontAlgn="b"/>
            <a:r>
              <a:rPr lang="en-US" dirty="0"/>
              <a:t>Close 5% performance gap in FY15 and 10% performance gap in FY16 compared to baseline year (FY13</a:t>
            </a:r>
            <a:r>
              <a:rPr lang="en-US" dirty="0" smtClean="0"/>
              <a:t>) at Parkland for: </a:t>
            </a:r>
          </a:p>
          <a:p>
            <a:pPr fontAlgn="b"/>
            <a:endParaRPr lang="en-US" b="0" dirty="0"/>
          </a:p>
          <a:p>
            <a:pPr fontAlgn="b">
              <a:buFont typeface="Arial" panose="020B0604020202020204" pitchFamily="34" charset="0"/>
              <a:buChar char="•"/>
            </a:pPr>
            <a:r>
              <a:rPr lang="en-US" b="0" dirty="0" smtClean="0"/>
              <a:t>CLABSI among patients in ICUs and Wards</a:t>
            </a:r>
          </a:p>
          <a:p>
            <a:pPr fontAlgn="b">
              <a:buFont typeface="Arial" panose="020B0604020202020204" pitchFamily="34" charset="0"/>
              <a:buChar char="•"/>
            </a:pPr>
            <a:r>
              <a:rPr lang="en-US" b="0" dirty="0" smtClean="0"/>
              <a:t>CAUTI among patients in ICUs and Wards </a:t>
            </a:r>
          </a:p>
          <a:p>
            <a:pPr fontAlgn="b">
              <a:buFont typeface="Arial" panose="020B0604020202020204" pitchFamily="34" charset="0"/>
              <a:buChar char="•"/>
            </a:pPr>
            <a:r>
              <a:rPr lang="en-US" b="0" dirty="0" smtClean="0"/>
              <a:t>SSI among 18 procedures </a:t>
            </a:r>
            <a:endParaRPr lang="en-US" b="0" dirty="0"/>
          </a:p>
          <a:p>
            <a:pPr fontAlgn="b">
              <a:buFont typeface="Arial" panose="020B0604020202020204" pitchFamily="34" charset="0"/>
              <a:buChar char="•"/>
            </a:pPr>
            <a:r>
              <a:rPr lang="en-US" b="0" dirty="0"/>
              <a:t>Adherence to Sepsis Management </a:t>
            </a:r>
            <a:r>
              <a:rPr lang="en-US" b="0" dirty="0" smtClean="0"/>
              <a:t>Bundle in patients with Sepsis POA in ED</a:t>
            </a:r>
          </a:p>
          <a:p>
            <a:pPr fontAlgn="b"/>
            <a:endParaRPr lang="en-US" b="0" dirty="0"/>
          </a:p>
          <a:p>
            <a:pPr fontAlgn="b"/>
            <a:endParaRPr lang="en-US" b="0" dirty="0"/>
          </a:p>
        </p:txBody>
      </p:sp>
    </p:spTree>
    <p:extLst>
      <p:ext uri="{BB962C8B-B14F-4D97-AF65-F5344CB8AC3E}">
        <p14:creationId xmlns:p14="http://schemas.microsoft.com/office/powerpoint/2010/main" val="279751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 Strategy’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0" dirty="0"/>
              <a:t>Reduce Variation in Processes of Care </a:t>
            </a:r>
            <a:endParaRPr lang="en-US" b="0" dirty="0" smtClean="0"/>
          </a:p>
          <a:p>
            <a:pPr marL="457200" indent="-457200">
              <a:buFont typeface="+mj-lt"/>
              <a:buAutoNum type="arabicPeriod"/>
            </a:pPr>
            <a:r>
              <a:rPr lang="en-US" b="0" dirty="0"/>
              <a:t>Engage Clinicians &amp;  Stakeholders</a:t>
            </a:r>
          </a:p>
          <a:p>
            <a:pPr marL="457200" indent="-457200">
              <a:buFont typeface="+mj-lt"/>
              <a:buAutoNum type="arabicPeriod"/>
            </a:pPr>
            <a:r>
              <a:rPr lang="en-US" b="0" dirty="0" smtClean="0"/>
              <a:t>Standardize  </a:t>
            </a:r>
            <a:r>
              <a:rPr lang="en-US" b="0" dirty="0"/>
              <a:t>Curriculum and Training </a:t>
            </a:r>
          </a:p>
          <a:p>
            <a:pPr marL="457200" indent="-457200">
              <a:buFont typeface="+mj-lt"/>
              <a:buAutoNum type="arabicPeriod"/>
            </a:pPr>
            <a:r>
              <a:rPr lang="en-US" b="0" dirty="0" smtClean="0"/>
              <a:t>Have </a:t>
            </a:r>
            <a:r>
              <a:rPr lang="en-US" b="0" dirty="0"/>
              <a:t>Bi-weekly Learning Sessions</a:t>
            </a:r>
          </a:p>
          <a:p>
            <a:pPr marL="457200" indent="-457200">
              <a:buFont typeface="+mj-lt"/>
              <a:buAutoNum type="arabicPeriod"/>
            </a:pPr>
            <a:r>
              <a:rPr lang="en-US" b="0" dirty="0"/>
              <a:t>Train At Least 500 Champions in Process Improvement Methodologies</a:t>
            </a:r>
          </a:p>
          <a:p>
            <a:pPr marL="457200" indent="-457200">
              <a:buFont typeface="+mj-lt"/>
              <a:buAutoNum type="arabicPeriod"/>
            </a:pPr>
            <a:r>
              <a:rPr lang="en-US" b="0" dirty="0"/>
              <a:t>Participate in Regional Collaborative</a:t>
            </a:r>
          </a:p>
          <a:p>
            <a:endParaRPr lang="en-US" dirty="0"/>
          </a:p>
        </p:txBody>
      </p:sp>
    </p:spTree>
    <p:extLst>
      <p:ext uri="{BB962C8B-B14F-4D97-AF65-F5344CB8AC3E}">
        <p14:creationId xmlns:p14="http://schemas.microsoft.com/office/powerpoint/2010/main" val="111113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Project 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040620"/>
              </p:ext>
            </p:extLst>
          </p:nvPr>
        </p:nvGraphicFramePr>
        <p:xfrm>
          <a:off x="838200" y="1371601"/>
          <a:ext cx="7543800" cy="251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7886990"/>
              </p:ext>
            </p:extLst>
          </p:nvPr>
        </p:nvGraphicFramePr>
        <p:xfrm>
          <a:off x="990600" y="3429000"/>
          <a:ext cx="7239000" cy="2560320"/>
        </p:xfrm>
        <a:graphic>
          <a:graphicData uri="http://schemas.openxmlformats.org/drawingml/2006/table">
            <a:tbl>
              <a:tblPr firstRow="1" bandRow="1">
                <a:tableStyleId>{5C22544A-7EE6-4342-B048-85BDC9FD1C3A}</a:tableStyleId>
              </a:tblPr>
              <a:tblGrid>
                <a:gridCol w="1809750"/>
                <a:gridCol w="1809750"/>
                <a:gridCol w="1809750"/>
                <a:gridCol w="1809750"/>
              </a:tblGrid>
              <a:tr h="457200">
                <a:tc>
                  <a:txBody>
                    <a:bodyPr/>
                    <a:lstStyle/>
                    <a:p>
                      <a:r>
                        <a:rPr lang="en-US" dirty="0" smtClean="0"/>
                        <a:t>PLAN: </a:t>
                      </a:r>
                    </a:p>
                    <a:p>
                      <a:pPr marL="342900" indent="-342900">
                        <a:buFont typeface="+mj-lt"/>
                        <a:buAutoNum type="arabicPeriod"/>
                      </a:pPr>
                      <a:r>
                        <a:rPr lang="en-US" sz="1600" b="0" dirty="0" smtClean="0"/>
                        <a:t>Identify</a:t>
                      </a:r>
                      <a:r>
                        <a:rPr lang="en-US" sz="1600" b="0" baseline="0" dirty="0" smtClean="0"/>
                        <a:t> Variation</a:t>
                      </a:r>
                    </a:p>
                    <a:p>
                      <a:pPr marL="342900" indent="-342900">
                        <a:buFont typeface="+mj-lt"/>
                        <a:buAutoNum type="arabicPeriod"/>
                      </a:pPr>
                      <a:r>
                        <a:rPr lang="en-US" sz="1600" b="0" baseline="0" dirty="0" smtClean="0"/>
                        <a:t>Finalize Baseline Measurement</a:t>
                      </a:r>
                      <a:endParaRPr lang="en-US" sz="1600" b="0" dirty="0"/>
                    </a:p>
                  </a:txBody>
                  <a:tcPr/>
                </a:tc>
                <a:tc>
                  <a:txBody>
                    <a:bodyPr/>
                    <a:lstStyle/>
                    <a:p>
                      <a:r>
                        <a:rPr lang="en-US" dirty="0" smtClean="0"/>
                        <a:t>DO: </a:t>
                      </a:r>
                    </a:p>
                    <a:p>
                      <a:pPr marL="342900" indent="-342900">
                        <a:buFont typeface="+mj-lt"/>
                        <a:buAutoNum type="arabicPeriod"/>
                      </a:pPr>
                      <a:r>
                        <a:rPr lang="en-US" sz="1600" b="0" dirty="0" smtClean="0"/>
                        <a:t>All Except Standardized Curriculum</a:t>
                      </a:r>
                    </a:p>
                    <a:p>
                      <a:pPr marL="342900" indent="-342900">
                        <a:buFont typeface="+mj-lt"/>
                        <a:buAutoNum type="arabicPeriod"/>
                      </a:pPr>
                      <a:r>
                        <a:rPr lang="en-US" sz="1600" b="0" dirty="0" smtClean="0"/>
                        <a:t>Ongoing</a:t>
                      </a:r>
                      <a:r>
                        <a:rPr lang="en-US" sz="1600" b="0" baseline="0" dirty="0" smtClean="0"/>
                        <a:t> Measurement</a:t>
                      </a:r>
                      <a:endParaRPr lang="en-US" sz="1600" b="0" dirty="0"/>
                    </a:p>
                  </a:txBody>
                  <a:tcPr/>
                </a:tc>
                <a:tc>
                  <a:txBody>
                    <a:bodyPr/>
                    <a:lstStyle/>
                    <a:p>
                      <a:r>
                        <a:rPr lang="en-US" dirty="0" smtClean="0"/>
                        <a:t>STUDY:</a:t>
                      </a:r>
                    </a:p>
                    <a:p>
                      <a:pPr marL="342900" indent="-342900">
                        <a:buFont typeface="+mj-lt"/>
                        <a:buAutoNum type="arabicPeriod"/>
                      </a:pPr>
                      <a:r>
                        <a:rPr lang="en-US" sz="1600" b="0" dirty="0" smtClean="0"/>
                        <a:t>Evaluate Outcome Results</a:t>
                      </a:r>
                    </a:p>
                    <a:p>
                      <a:pPr marL="342900" indent="-342900">
                        <a:buFont typeface="+mj-lt"/>
                        <a:buAutoNum type="arabicPeriod"/>
                      </a:pPr>
                      <a:r>
                        <a:rPr lang="en-US" sz="1600" b="0" dirty="0" smtClean="0"/>
                        <a:t>Measure</a:t>
                      </a:r>
                      <a:r>
                        <a:rPr lang="en-US" sz="1600" b="0" baseline="0" dirty="0" smtClean="0"/>
                        <a:t> Process Adherence</a:t>
                      </a:r>
                    </a:p>
                    <a:p>
                      <a:pPr marL="342900" indent="-342900">
                        <a:buFont typeface="+mj-lt"/>
                        <a:buAutoNum type="arabicPeriod"/>
                      </a:pPr>
                      <a:r>
                        <a:rPr lang="en-US" sz="1600" b="0" baseline="0" dirty="0" smtClean="0"/>
                        <a:t>Administer Standardized Curriculum</a:t>
                      </a:r>
                      <a:endParaRPr lang="en-US" sz="1600" b="0" dirty="0"/>
                    </a:p>
                  </a:txBody>
                  <a:tcPr/>
                </a:tc>
                <a:tc>
                  <a:txBody>
                    <a:bodyPr/>
                    <a:lstStyle/>
                    <a:p>
                      <a:r>
                        <a:rPr lang="en-US" dirty="0" smtClean="0"/>
                        <a:t>ACT:</a:t>
                      </a:r>
                    </a:p>
                    <a:p>
                      <a:r>
                        <a:rPr lang="en-US" sz="1600" b="0" dirty="0" smtClean="0"/>
                        <a:t>Fine-tune and Improve Performance for</a:t>
                      </a:r>
                      <a:r>
                        <a:rPr lang="en-US" sz="1600" b="0" baseline="0" dirty="0" smtClean="0"/>
                        <a:t> all Program Metrics</a:t>
                      </a:r>
                      <a:endParaRPr lang="en-US" sz="1600" b="0" dirty="0"/>
                    </a:p>
                  </a:txBody>
                  <a:tcPr/>
                </a:tc>
              </a:tr>
            </a:tbl>
          </a:graphicData>
        </a:graphic>
      </p:graphicFrame>
    </p:spTree>
    <p:extLst>
      <p:ext uri="{BB962C8B-B14F-4D97-AF65-F5344CB8AC3E}">
        <p14:creationId xmlns:p14="http://schemas.microsoft.com/office/powerpoint/2010/main" val="191955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Workgroups Formed and Charters Established</a:t>
            </a:r>
          </a:p>
          <a:p>
            <a:pPr>
              <a:buFont typeface="Arial" panose="020B0604020202020204" pitchFamily="34" charset="0"/>
              <a:buChar char="•"/>
            </a:pPr>
            <a:r>
              <a:rPr lang="en-US" dirty="0" smtClean="0"/>
              <a:t>Final approval from CMS/ HHSC came two months before Baseline Year ended</a:t>
            </a:r>
          </a:p>
          <a:p>
            <a:pPr>
              <a:buFont typeface="Arial" panose="020B0604020202020204" pitchFamily="34" charset="0"/>
              <a:buChar char="•"/>
            </a:pPr>
            <a:r>
              <a:rPr lang="en-US" dirty="0" smtClean="0"/>
              <a:t>Clinician Surveys Done Electronically</a:t>
            </a:r>
          </a:p>
          <a:p>
            <a:pPr>
              <a:buFont typeface="Arial" panose="020B0604020202020204" pitchFamily="34" charset="0"/>
              <a:buChar char="•"/>
            </a:pPr>
            <a:r>
              <a:rPr lang="en-US" dirty="0" smtClean="0"/>
              <a:t>Clinician Interviews Done Face-to-Face</a:t>
            </a:r>
          </a:p>
          <a:p>
            <a:pPr>
              <a:buFont typeface="Arial" panose="020B0604020202020204" pitchFamily="34" charset="0"/>
              <a:buChar char="•"/>
            </a:pPr>
            <a:r>
              <a:rPr lang="en-US" dirty="0" smtClean="0"/>
              <a:t>PI Methodologies Training Content Developed</a:t>
            </a:r>
          </a:p>
        </p:txBody>
      </p:sp>
    </p:spTree>
    <p:extLst>
      <p:ext uri="{BB962C8B-B14F-4D97-AF65-F5344CB8AC3E}">
        <p14:creationId xmlns:p14="http://schemas.microsoft.com/office/powerpoint/2010/main" val="41988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pPr marL="0" indent="0"/>
            <a:r>
              <a:rPr lang="en-US" dirty="0" smtClean="0"/>
              <a:t>1. Implemented </a:t>
            </a:r>
          </a:p>
          <a:p>
            <a:pPr marL="1257300" lvl="2" indent="-457200">
              <a:buFont typeface="+mj-lt"/>
              <a:buAutoNum type="alphaLcPeriod"/>
            </a:pPr>
            <a:r>
              <a:rPr lang="en-US" dirty="0" smtClean="0"/>
              <a:t>2013 peri-operative antibiotic prophylaxis guidelines using order sets, and other measures for SSI prevention</a:t>
            </a:r>
          </a:p>
          <a:p>
            <a:pPr marL="1257300" lvl="2" indent="-457200">
              <a:buFont typeface="+mj-lt"/>
              <a:buAutoNum type="alphaLcPeriod"/>
            </a:pPr>
            <a:r>
              <a:rPr lang="en-US" dirty="0" smtClean="0"/>
              <a:t>Early warning alerts for sepsis and sepsis order sets</a:t>
            </a:r>
          </a:p>
          <a:p>
            <a:pPr marL="1257300" lvl="2" indent="-457200">
              <a:buFont typeface="+mj-lt"/>
              <a:buAutoNum type="alphaLcPeriod"/>
            </a:pPr>
            <a:r>
              <a:rPr lang="en-US" dirty="0" smtClean="0"/>
              <a:t>Increased awareness regarding central line infection prevention measures, and implemented disinfector caps and standardized dressing change kits</a:t>
            </a:r>
          </a:p>
          <a:p>
            <a:pPr marL="1257300" lvl="2" indent="-457200">
              <a:buFont typeface="+mj-lt"/>
              <a:buAutoNum type="alphaLcPeriod"/>
            </a:pPr>
            <a:r>
              <a:rPr lang="en-US" dirty="0" smtClean="0"/>
              <a:t>Increased awareness and education on urinary catheter insertion and maintenance best practices</a:t>
            </a:r>
          </a:p>
          <a:p>
            <a:r>
              <a:rPr lang="en-US" dirty="0" smtClean="0"/>
              <a:t>2. Extracted </a:t>
            </a:r>
            <a:r>
              <a:rPr lang="en-US" dirty="0"/>
              <a:t>data reports from electronic medical record to measure utilization or order sets and processes established to improve rates of infections (e.g., timing of perioperative antibiotics, utilization of sepsis order set)</a:t>
            </a:r>
          </a:p>
          <a:p>
            <a:r>
              <a:rPr lang="en-US" dirty="0"/>
              <a:t>3</a:t>
            </a:r>
            <a:r>
              <a:rPr lang="en-US" dirty="0" smtClean="0"/>
              <a:t>. Increased awareness about Best </a:t>
            </a:r>
            <a:r>
              <a:rPr lang="en-US" dirty="0"/>
              <a:t>Practice Alerts in electronic medical record </a:t>
            </a:r>
            <a:r>
              <a:rPr lang="en-US" dirty="0" smtClean="0"/>
              <a:t>on </a:t>
            </a:r>
            <a:r>
              <a:rPr lang="en-US" dirty="0"/>
              <a:t>presence of central venous catheters and urinary catheters</a:t>
            </a:r>
          </a:p>
          <a:p>
            <a:endParaRPr lang="en-US" dirty="0"/>
          </a:p>
        </p:txBody>
      </p:sp>
    </p:spTree>
    <p:extLst>
      <p:ext uri="{BB962C8B-B14F-4D97-AF65-F5344CB8AC3E}">
        <p14:creationId xmlns:p14="http://schemas.microsoft.com/office/powerpoint/2010/main" val="263151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4366"/>
            <a:ext cx="26400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dcouge\AppData\Local\Microsoft\Windows\Temporary Internet Files\Content.Word\IMG_334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970532"/>
            <a:ext cx="1982470" cy="2642870"/>
          </a:xfrm>
          <a:prstGeom prst="rect">
            <a:avLst/>
          </a:prstGeom>
          <a:noFill/>
          <a:ln>
            <a:noFill/>
          </a:ln>
        </p:spPr>
      </p:pic>
      <p:sp>
        <p:nvSpPr>
          <p:cNvPr id="11" name="Title 10"/>
          <p:cNvSpPr>
            <a:spLocks noGrp="1"/>
          </p:cNvSpPr>
          <p:nvPr>
            <p:ph type="title"/>
          </p:nvPr>
        </p:nvSpPr>
        <p:spPr/>
        <p:txBody>
          <a:bodyPr/>
          <a:lstStyle/>
          <a:p>
            <a:endParaRPr lang="en-US"/>
          </a:p>
        </p:txBody>
      </p:sp>
      <p:pic>
        <p:nvPicPr>
          <p:cNvPr id="1029" name="Picture 5" descr="Q:\Departments\Infection Prevention\1.RITE Project\Project RITE - photos n videos\Pictures\CAUTI_closedsystem.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2868613" y="4398901"/>
            <a:ext cx="3240852" cy="2430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Departments\Infection Prevention\1.RITE Project\Project RITE - photos n videos\Pictures\ClinEngage_surveyflyer.JPG"/>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6251138" y="4515107"/>
            <a:ext cx="2816352" cy="20360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Q:\Departments\Infection Prevention\1.RITE Project\Project RITE - photos n videos\Pictures\DSCN02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1912214"/>
            <a:ext cx="274289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4232"/>
          <a:stretch/>
        </p:blipFill>
        <p:spPr bwMode="auto">
          <a:xfrm>
            <a:off x="3581400" y="1599152"/>
            <a:ext cx="2245146" cy="268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21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r>
              <a:rPr lang="en-US" dirty="0" smtClean="0"/>
              <a:t>4</a:t>
            </a:r>
            <a:r>
              <a:rPr lang="en-US" dirty="0"/>
              <a:t>. </a:t>
            </a:r>
            <a:r>
              <a:rPr lang="en-US" dirty="0" smtClean="0"/>
              <a:t>Trained ~65 leaders in UTSW Clinical Safety &amp; Effectiveness Program and ~340 employees in a 3-hr training on Key Quality and Safety concepts</a:t>
            </a:r>
            <a:endParaRPr lang="en-US" dirty="0"/>
          </a:p>
          <a:p>
            <a:r>
              <a:rPr lang="en-US" dirty="0"/>
              <a:t>5. </a:t>
            </a:r>
            <a:r>
              <a:rPr lang="en-US" dirty="0" smtClean="0"/>
              <a:t>Held 24 </a:t>
            </a:r>
            <a:r>
              <a:rPr lang="en-US" dirty="0"/>
              <a:t>bi-weekly learning sessions </a:t>
            </a:r>
            <a:r>
              <a:rPr lang="en-US" dirty="0" smtClean="0"/>
              <a:t>with 1457 staff in attendance</a:t>
            </a:r>
          </a:p>
          <a:p>
            <a:r>
              <a:rPr lang="en-US" dirty="0" smtClean="0"/>
              <a:t>6</a:t>
            </a:r>
            <a:r>
              <a:rPr lang="en-US" dirty="0"/>
              <a:t>. </a:t>
            </a:r>
            <a:r>
              <a:rPr lang="en-US" dirty="0" smtClean="0"/>
              <a:t>Built </a:t>
            </a:r>
            <a:r>
              <a:rPr lang="en-US" dirty="0"/>
              <a:t>referral process within electronic medical record for select clinical processes (e.g., referral to diabetes clinic for surgical patients at high risk of complications)</a:t>
            </a:r>
          </a:p>
          <a:p>
            <a:r>
              <a:rPr lang="en-US" dirty="0"/>
              <a:t>7. </a:t>
            </a:r>
            <a:r>
              <a:rPr lang="en-US" dirty="0" smtClean="0"/>
              <a:t>Used Business </a:t>
            </a:r>
            <a:r>
              <a:rPr lang="en-US" dirty="0"/>
              <a:t>Objects/ SharePoint to store and share data reports between enterprise data reporting team and infection </a:t>
            </a:r>
            <a:r>
              <a:rPr lang="en-US" dirty="0" smtClean="0"/>
              <a:t>prevention</a:t>
            </a:r>
          </a:p>
          <a:p>
            <a:endParaRPr lang="en-US" dirty="0"/>
          </a:p>
        </p:txBody>
      </p:sp>
    </p:spTree>
    <p:extLst>
      <p:ext uri="{BB962C8B-B14F-4D97-AF65-F5344CB8AC3E}">
        <p14:creationId xmlns:p14="http://schemas.microsoft.com/office/powerpoint/2010/main" val="344388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p:txBody>
          <a:bodyPr/>
          <a:lstStyle/>
          <a:p>
            <a:r>
              <a:rPr lang="en-US" dirty="0" smtClean="0"/>
              <a:t>8. Participated in RHP9 collaborative</a:t>
            </a:r>
          </a:p>
          <a:p>
            <a:r>
              <a:rPr lang="en-US" dirty="0" smtClean="0"/>
              <a:t>9. Naming Contest </a:t>
            </a:r>
          </a:p>
          <a:p>
            <a:r>
              <a:rPr lang="en-US" dirty="0" smtClean="0"/>
              <a:t>10. Project Kick-off event  on June 13, 2014</a:t>
            </a:r>
          </a:p>
          <a:p>
            <a:r>
              <a:rPr lang="en-US" dirty="0" smtClean="0"/>
              <a:t>11. Electronic survey of all clinicians and face-to-face interviews of key leaders across the system</a:t>
            </a:r>
            <a:endParaRPr lang="en-US" dirty="0"/>
          </a:p>
        </p:txBody>
      </p:sp>
    </p:spTree>
    <p:extLst>
      <p:ext uri="{BB962C8B-B14F-4D97-AF65-F5344CB8AC3E}">
        <p14:creationId xmlns:p14="http://schemas.microsoft.com/office/powerpoint/2010/main" val="5147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 for Audio</a:t>
            </a:r>
            <a:endParaRPr lang="en-US" dirty="0"/>
          </a:p>
        </p:txBody>
      </p:sp>
      <p:sp>
        <p:nvSpPr>
          <p:cNvPr id="3" name="Content Placeholder 2"/>
          <p:cNvSpPr>
            <a:spLocks noGrp="1"/>
          </p:cNvSpPr>
          <p:nvPr>
            <p:ph sz="quarter" idx="1"/>
          </p:nvPr>
        </p:nvSpPr>
        <p:spPr/>
        <p:txBody>
          <a:bodyPr/>
          <a:lstStyle/>
          <a:p>
            <a:r>
              <a:rPr lang="en-US" dirty="0"/>
              <a:t>Call In #214-266-3600</a:t>
            </a:r>
          </a:p>
          <a:p>
            <a:r>
              <a:rPr lang="en-US" dirty="0" smtClean="0"/>
              <a:t>Meeting # </a:t>
            </a:r>
            <a:r>
              <a:rPr lang="en-US" dirty="0"/>
              <a:t>998 218 442</a:t>
            </a:r>
            <a:endParaRPr lang="en-US" dirty="0" smtClean="0"/>
          </a:p>
          <a:p>
            <a:r>
              <a:rPr lang="en-US" dirty="0" smtClean="0"/>
              <a:t>Meeting </a:t>
            </a:r>
            <a:r>
              <a:rPr lang="en-US" dirty="0"/>
              <a:t>Password: 1115</a:t>
            </a:r>
          </a:p>
          <a:p>
            <a:r>
              <a:rPr lang="en-US" dirty="0"/>
              <a:t>Attendee ID#</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45880"/>
            <a:ext cx="4172953" cy="322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448676" y="4543425"/>
            <a:ext cx="2209800" cy="228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76900" y="2184232"/>
            <a:ext cx="1905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1295400" y="76200"/>
            <a:ext cx="4114800" cy="210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509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RITE PROGRAM </a:t>
            </a:r>
            <a:br>
              <a:rPr lang="en-US" dirty="0" smtClean="0"/>
            </a:br>
            <a:r>
              <a:rPr lang="en-US" dirty="0" smtClean="0"/>
              <a:t>CATEGORY 3 OUTCOMES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365572"/>
              </p:ext>
            </p:extLst>
          </p:nvPr>
        </p:nvGraphicFramePr>
        <p:xfrm>
          <a:off x="609600" y="1371600"/>
          <a:ext cx="7760765" cy="3977182"/>
        </p:xfrm>
        <a:graphic>
          <a:graphicData uri="http://schemas.openxmlformats.org/drawingml/2006/table">
            <a:tbl>
              <a:tblPr/>
              <a:tblGrid>
                <a:gridCol w="5105400"/>
                <a:gridCol w="838200"/>
                <a:gridCol w="914400"/>
                <a:gridCol w="902765"/>
              </a:tblGrid>
              <a:tr h="458345">
                <a:tc>
                  <a:txBody>
                    <a:bodyPr/>
                    <a:lstStyle/>
                    <a:p>
                      <a:pPr algn="l" fontAlgn="b"/>
                      <a:r>
                        <a:rPr lang="en-US" sz="1800" b="1" i="0" u="none" strike="noStrike" dirty="0" smtClean="0">
                          <a:solidFill>
                            <a:srgbClr val="000000"/>
                          </a:solidFill>
                          <a:effectLst/>
                          <a:latin typeface="Calibri"/>
                        </a:rPr>
                        <a:t>Cumulative Outcomes</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FY13</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FY14</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FY15 till date</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3">
                <a:tc>
                  <a:txBody>
                    <a:bodyPr/>
                    <a:lstStyle/>
                    <a:p>
                      <a:pPr algn="l" fontAlgn="b"/>
                      <a:r>
                        <a:rPr lang="en-US" sz="1800" b="1" i="0" u="none" strike="noStrike" dirty="0" smtClean="0">
                          <a:solidFill>
                            <a:srgbClr val="000000"/>
                          </a:solidFill>
                          <a:effectLst/>
                          <a:latin typeface="Calibri"/>
                        </a:rPr>
                        <a:t>CLABSI-ICUs&amp;Wards Rate</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1.6</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1.1</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0.50</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3">
                <a:tc>
                  <a:txBody>
                    <a:bodyPr/>
                    <a:lstStyle/>
                    <a:p>
                      <a:pPr algn="l" fontAlgn="b"/>
                      <a:r>
                        <a:rPr lang="en-US" sz="1800" b="1" i="0" u="none" strike="noStrike" dirty="0" smtClean="0">
                          <a:solidFill>
                            <a:srgbClr val="000000"/>
                          </a:solidFill>
                          <a:effectLst/>
                          <a:latin typeface="Calibri"/>
                        </a:rPr>
                        <a:t>CLABSI</a:t>
                      </a:r>
                      <a:r>
                        <a:rPr lang="en-US" sz="1800" b="1" i="0" u="none" strike="noStrike" baseline="0" dirty="0" smtClean="0">
                          <a:solidFill>
                            <a:srgbClr val="000000"/>
                          </a:solidFill>
                          <a:effectLst/>
                          <a:latin typeface="Calibri"/>
                        </a:rPr>
                        <a:t>-ICUs SIR</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0.35</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0.47</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  0.53*</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3">
                <a:tc>
                  <a:txBody>
                    <a:bodyPr/>
                    <a:lstStyle/>
                    <a:p>
                      <a:pPr algn="l" fontAlgn="b"/>
                      <a:r>
                        <a:rPr lang="en-US" sz="1800" b="1" i="0" u="none" strike="noStrike" dirty="0" smtClean="0">
                          <a:solidFill>
                            <a:srgbClr val="000000"/>
                          </a:solidFill>
                          <a:effectLst/>
                          <a:latin typeface="Calibri"/>
                        </a:rPr>
                        <a:t>CAUTI-ICUs&amp;Wards Rate</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4.7</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1.7</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3">
                <a:tc>
                  <a:txBody>
                    <a:bodyPr/>
                    <a:lstStyle/>
                    <a:p>
                      <a:pPr algn="l" fontAlgn="b"/>
                      <a:r>
                        <a:rPr lang="en-US" sz="1800" b="1" i="0" u="none" strike="noStrike" dirty="0" smtClean="0">
                          <a:solidFill>
                            <a:srgbClr val="000000"/>
                          </a:solidFill>
                          <a:effectLst/>
                          <a:latin typeface="Calibri"/>
                        </a:rPr>
                        <a:t>CAUTI-Adult ICUs&amp;8E</a:t>
                      </a:r>
                      <a:r>
                        <a:rPr lang="en-US" sz="1800" b="1" i="0" u="none" strike="noStrike" baseline="0" dirty="0" smtClean="0">
                          <a:solidFill>
                            <a:srgbClr val="000000"/>
                          </a:solidFill>
                          <a:effectLst/>
                          <a:latin typeface="Calibri"/>
                        </a:rPr>
                        <a:t> SIR</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1.5</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1.2</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  1.2*</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3">
                <a:tc>
                  <a:txBody>
                    <a:bodyPr/>
                    <a:lstStyle/>
                    <a:p>
                      <a:pPr algn="l" fontAlgn="b"/>
                      <a:r>
                        <a:rPr lang="en-US" sz="1800" b="1" i="0" u="none" strike="noStrike" dirty="0" smtClean="0">
                          <a:solidFill>
                            <a:srgbClr val="000000"/>
                          </a:solidFill>
                          <a:effectLst/>
                          <a:latin typeface="Calibri"/>
                        </a:rPr>
                        <a:t>SSI Overall</a:t>
                      </a:r>
                      <a:r>
                        <a:rPr lang="en-US" sz="1800" b="1" i="0" u="none" strike="noStrike" baseline="0" dirty="0" smtClean="0">
                          <a:solidFill>
                            <a:srgbClr val="000000"/>
                          </a:solidFill>
                          <a:effectLst/>
                          <a:latin typeface="Calibri"/>
                        </a:rPr>
                        <a:t> Rate – 18 procedures</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3.4</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2.8</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    1.1**</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592">
                <a:tc>
                  <a:txBody>
                    <a:bodyPr/>
                    <a:lstStyle/>
                    <a:p>
                      <a:pPr algn="l" fontAlgn="b"/>
                      <a:r>
                        <a:rPr lang="en-US" sz="1800" b="1" i="0" u="none" strike="noStrike" dirty="0">
                          <a:solidFill>
                            <a:srgbClr val="000000"/>
                          </a:solidFill>
                          <a:effectLst/>
                          <a:latin typeface="Calibri"/>
                        </a:rPr>
                        <a:t>SSI-deep+organ/space </a:t>
                      </a:r>
                      <a:r>
                        <a:rPr lang="en-US" sz="1800" b="1" i="0" u="none" strike="noStrike" dirty="0" smtClean="0">
                          <a:solidFill>
                            <a:srgbClr val="000000"/>
                          </a:solidFill>
                          <a:effectLst/>
                          <a:latin typeface="Calibri"/>
                        </a:rPr>
                        <a:t>Overall Rate- </a:t>
                      </a:r>
                      <a:r>
                        <a:rPr lang="en-US" sz="1800" b="1" i="0" u="none" strike="noStrike" dirty="0">
                          <a:solidFill>
                            <a:srgbClr val="000000"/>
                          </a:solidFill>
                          <a:effectLst/>
                          <a:latin typeface="Calibri"/>
                        </a:rPr>
                        <a:t>18 procedures</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1.5</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1.1</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    0.4**</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55">
                <a:tc>
                  <a:txBody>
                    <a:bodyPr/>
                    <a:lstStyle/>
                    <a:p>
                      <a:pPr algn="l" fontAlgn="b"/>
                      <a:r>
                        <a:rPr lang="en-US" sz="1800" b="1" i="0" u="none" strike="noStrike" dirty="0" smtClean="0">
                          <a:solidFill>
                            <a:srgbClr val="000000"/>
                          </a:solidFill>
                          <a:effectLst/>
                          <a:latin typeface="Calibri"/>
                        </a:rPr>
                        <a:t>SSI SIR – 8 reportable procedures </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1.55ŧ</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1.38ŧ</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414">
                <a:tc>
                  <a:txBody>
                    <a:bodyPr/>
                    <a:lstStyle/>
                    <a:p>
                      <a:pPr algn="l" fontAlgn="b"/>
                      <a:r>
                        <a:rPr lang="en-US" sz="1800" b="1" i="0" u="none" strike="noStrike" dirty="0" smtClean="0">
                          <a:solidFill>
                            <a:srgbClr val="000000"/>
                          </a:solidFill>
                          <a:effectLst/>
                          <a:latin typeface="Calibri"/>
                        </a:rPr>
                        <a:t>SSI deep+organ/space SIR – 8 reportable</a:t>
                      </a:r>
                      <a:r>
                        <a:rPr lang="en-US" sz="1800" b="1" i="0" u="none" strike="noStrike" baseline="0" dirty="0" smtClean="0">
                          <a:solidFill>
                            <a:srgbClr val="000000"/>
                          </a:solidFill>
                          <a:effectLst/>
                          <a:latin typeface="Calibri"/>
                        </a:rPr>
                        <a:t> procedures</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0.635ŧ</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0.217ŧ</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495">
                <a:tc>
                  <a:txBody>
                    <a:bodyPr/>
                    <a:lstStyle/>
                    <a:p>
                      <a:pPr algn="l" fontAlgn="b"/>
                      <a:r>
                        <a:rPr lang="en-US" sz="1800" b="1" i="0" u="none" strike="noStrike" dirty="0">
                          <a:solidFill>
                            <a:srgbClr val="000000"/>
                          </a:solidFill>
                          <a:effectLst/>
                          <a:latin typeface="Calibri"/>
                        </a:rPr>
                        <a:t>Sepsis Bundle </a:t>
                      </a:r>
                      <a:r>
                        <a:rPr lang="en-US" sz="1800" b="1" i="0" u="none" strike="noStrike" dirty="0" smtClean="0">
                          <a:solidFill>
                            <a:srgbClr val="000000"/>
                          </a:solidFill>
                          <a:effectLst/>
                          <a:latin typeface="Calibri"/>
                        </a:rPr>
                        <a:t>Adherence POA in ED - Percent</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14</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25.9</a:t>
                      </a: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22.2%</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Calibri"/>
                        </a:rPr>
                        <a:t>Sepsis Mortality</a:t>
                      </a:r>
                      <a:r>
                        <a:rPr lang="en-US" sz="1800" b="1" i="0" u="none" strike="noStrike" baseline="0" dirty="0" smtClean="0">
                          <a:solidFill>
                            <a:srgbClr val="000000"/>
                          </a:solidFill>
                          <a:effectLst/>
                          <a:latin typeface="Calibri"/>
                        </a:rPr>
                        <a:t> Adult – POA in ED - Percent</a:t>
                      </a:r>
                      <a:endParaRPr lang="en-US" sz="1800" b="1" i="0" u="none" strike="noStrike" dirty="0" smtClean="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6.9</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6.3</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9028" marR="9028" marT="9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57200" y="6553200"/>
            <a:ext cx="533400" cy="461665"/>
          </a:xfrm>
          <a:prstGeom prst="rect">
            <a:avLst/>
          </a:prstGeom>
          <a:noFill/>
        </p:spPr>
        <p:txBody>
          <a:bodyPr wrap="square" rtlCol="0">
            <a:spAutoFit/>
          </a:bodyPr>
          <a:lstStyle/>
          <a:p>
            <a:endParaRPr lang="en-US" dirty="0">
              <a:solidFill>
                <a:srgbClr val="5F5F5F"/>
              </a:solidFill>
            </a:endParaRPr>
          </a:p>
        </p:txBody>
      </p:sp>
      <p:sp>
        <p:nvSpPr>
          <p:cNvPr id="5" name="TextBox 4"/>
          <p:cNvSpPr txBox="1"/>
          <p:nvPr/>
        </p:nvSpPr>
        <p:spPr>
          <a:xfrm>
            <a:off x="447582" y="5536527"/>
            <a:ext cx="2880532" cy="307777"/>
          </a:xfrm>
          <a:prstGeom prst="rect">
            <a:avLst/>
          </a:prstGeom>
          <a:noFill/>
        </p:spPr>
        <p:txBody>
          <a:bodyPr wrap="none" rtlCol="0">
            <a:spAutoFit/>
          </a:bodyPr>
          <a:lstStyle/>
          <a:p>
            <a:r>
              <a:rPr lang="en-US" sz="1400" dirty="0" smtClean="0">
                <a:solidFill>
                  <a:srgbClr val="000000"/>
                </a:solidFill>
              </a:rPr>
              <a:t>FY15 till date = Oct 2014 –  Mar 2015</a:t>
            </a:r>
            <a:endParaRPr lang="en-US" sz="1400" dirty="0">
              <a:solidFill>
                <a:srgbClr val="000000"/>
              </a:solidFill>
            </a:endParaRPr>
          </a:p>
        </p:txBody>
      </p:sp>
      <p:sp>
        <p:nvSpPr>
          <p:cNvPr id="6" name="TextBox 5"/>
          <p:cNvSpPr txBox="1"/>
          <p:nvPr/>
        </p:nvSpPr>
        <p:spPr>
          <a:xfrm>
            <a:off x="575045" y="5856248"/>
            <a:ext cx="7734299" cy="738664"/>
          </a:xfrm>
          <a:prstGeom prst="rect">
            <a:avLst/>
          </a:prstGeom>
          <a:noFill/>
        </p:spPr>
        <p:txBody>
          <a:bodyPr wrap="square" rtlCol="0">
            <a:spAutoFit/>
          </a:bodyPr>
          <a:lstStyle/>
          <a:p>
            <a:r>
              <a:rPr lang="en-US" sz="1400" dirty="0" smtClean="0">
                <a:solidFill>
                  <a:srgbClr val="000000"/>
                </a:solidFill>
              </a:rPr>
              <a:t>* 2nd Qtr FY15 reported in May</a:t>
            </a:r>
          </a:p>
          <a:p>
            <a:r>
              <a:rPr lang="en-US" sz="1400" dirty="0" smtClean="0">
                <a:solidFill>
                  <a:srgbClr val="000000"/>
                </a:solidFill>
              </a:rPr>
              <a:t>** Subject to change pending 90 day reviews</a:t>
            </a:r>
          </a:p>
          <a:p>
            <a:r>
              <a:rPr lang="en-US" sz="1400" dirty="0" smtClean="0">
                <a:solidFill>
                  <a:srgbClr val="000000"/>
                </a:solidFill>
              </a:rPr>
              <a:t>Ŧ Reporting for calendar year only</a:t>
            </a:r>
            <a:endParaRPr lang="en-US" sz="1400" dirty="0">
              <a:solidFill>
                <a:srgbClr val="000000"/>
              </a:solidFill>
            </a:endParaRPr>
          </a:p>
        </p:txBody>
      </p:sp>
    </p:spTree>
    <p:extLst>
      <p:ext uri="{BB962C8B-B14F-4D97-AF65-F5344CB8AC3E}">
        <p14:creationId xmlns:p14="http://schemas.microsoft.com/office/powerpoint/2010/main" val="370448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RITE </a:t>
            </a:r>
            <a:r>
              <a:rPr lang="en-US" dirty="0"/>
              <a:t>PROGRAM </a:t>
            </a:r>
            <a:br>
              <a:rPr lang="en-US" dirty="0"/>
            </a:br>
            <a:r>
              <a:rPr lang="en-US" dirty="0"/>
              <a:t>CATEGORY 3 OUTCOMES</a:t>
            </a:r>
          </a:p>
        </p:txBody>
      </p:sp>
      <p:graphicFrame>
        <p:nvGraphicFramePr>
          <p:cNvPr id="4" name="Content Placeholder 3"/>
          <p:cNvGraphicFramePr>
            <a:graphicFrameLocks noGrp="1"/>
          </p:cNvGraphicFramePr>
          <p:nvPr>
            <p:ph idx="1"/>
          </p:nvPr>
        </p:nvGraphicFramePr>
        <p:xfrm>
          <a:off x="838200" y="1600200"/>
          <a:ext cx="76200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19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a:t>Implement </a:t>
            </a:r>
            <a:r>
              <a:rPr lang="en-US" dirty="0" smtClean="0"/>
              <a:t>change strategies that have not yet been completed (e.g., standardized curriculum and training)</a:t>
            </a:r>
            <a:endParaRPr lang="en-US" dirty="0"/>
          </a:p>
          <a:p>
            <a:pPr>
              <a:buFont typeface="Arial" panose="020B0604020202020204" pitchFamily="34" charset="0"/>
              <a:buChar char="•"/>
            </a:pPr>
            <a:r>
              <a:rPr lang="en-US" dirty="0" smtClean="0"/>
              <a:t>Fine tune data reports and processes</a:t>
            </a:r>
          </a:p>
          <a:p>
            <a:pPr>
              <a:buFont typeface="Arial" panose="020B0604020202020204" pitchFamily="34" charset="0"/>
              <a:buChar char="•"/>
            </a:pPr>
            <a:r>
              <a:rPr lang="en-US" dirty="0" smtClean="0"/>
              <a:t>Additional processes to reduce urinary catheter utilization and central line utilization</a:t>
            </a:r>
          </a:p>
          <a:p>
            <a:pPr>
              <a:buFont typeface="Arial" panose="020B0604020202020204" pitchFamily="34" charset="0"/>
              <a:buChar char="•"/>
            </a:pPr>
            <a:r>
              <a:rPr lang="en-US" dirty="0" smtClean="0"/>
              <a:t>Complete implementation of infection control data mining software</a:t>
            </a:r>
          </a:p>
          <a:p>
            <a:pPr>
              <a:buFont typeface="Arial" panose="020B0604020202020204" pitchFamily="34" charset="0"/>
              <a:buChar char="•"/>
            </a:pPr>
            <a:r>
              <a:rPr lang="en-US" dirty="0" smtClean="0"/>
              <a:t>Further improvements in adherence to processes</a:t>
            </a:r>
          </a:p>
        </p:txBody>
      </p:sp>
    </p:spTree>
    <p:extLst>
      <p:ext uri="{BB962C8B-B14F-4D97-AF65-F5344CB8AC3E}">
        <p14:creationId xmlns:p14="http://schemas.microsoft.com/office/powerpoint/2010/main" val="38985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LESSONS</a:t>
            </a:r>
            <a:endParaRPr lang="en-US" dirty="0"/>
          </a:p>
        </p:txBody>
      </p:sp>
      <p:sp>
        <p:nvSpPr>
          <p:cNvPr id="3" name="Content Placeholder 2"/>
          <p:cNvSpPr>
            <a:spLocks noGrp="1"/>
          </p:cNvSpPr>
          <p:nvPr>
            <p:ph idx="1"/>
          </p:nvPr>
        </p:nvSpPr>
        <p:spPr/>
        <p:txBody>
          <a:bodyPr/>
          <a:lstStyle/>
          <a:p>
            <a:r>
              <a:rPr lang="en-US" dirty="0"/>
              <a:t>Obtaining data from the </a:t>
            </a:r>
            <a:r>
              <a:rPr lang="en-US" dirty="0" smtClean="0"/>
              <a:t>EMR</a:t>
            </a:r>
          </a:p>
          <a:p>
            <a:r>
              <a:rPr lang="en-US" dirty="0"/>
              <a:t>Evolution of </a:t>
            </a:r>
            <a:r>
              <a:rPr lang="en-US" dirty="0" smtClean="0"/>
              <a:t>DSRIP rules</a:t>
            </a:r>
          </a:p>
          <a:p>
            <a:r>
              <a:rPr lang="en-US" dirty="0" smtClean="0"/>
              <a:t>Working across multiple professional </a:t>
            </a:r>
            <a:r>
              <a:rPr lang="en-US" dirty="0"/>
              <a:t>and service lines</a:t>
            </a:r>
          </a:p>
        </p:txBody>
      </p:sp>
    </p:spTree>
    <p:extLst>
      <p:ext uri="{BB962C8B-B14F-4D97-AF65-F5344CB8AC3E}">
        <p14:creationId xmlns:p14="http://schemas.microsoft.com/office/powerpoint/2010/main" val="119906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SUSTAINABILITY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Program, not Project</a:t>
            </a:r>
          </a:p>
          <a:p>
            <a:pPr>
              <a:buFont typeface="Arial" panose="020B0604020202020204" pitchFamily="34" charset="0"/>
              <a:buChar char="•"/>
            </a:pPr>
            <a:r>
              <a:rPr lang="en-US" dirty="0" smtClean="0"/>
              <a:t>Branding: RITE - </a:t>
            </a:r>
            <a:r>
              <a:rPr lang="en-US" dirty="0"/>
              <a:t>‘Reduce Infections Together in Everyone</a:t>
            </a:r>
            <a:r>
              <a:rPr lang="en-US" dirty="0" smtClean="0"/>
              <a:t>’</a:t>
            </a:r>
          </a:p>
          <a:p>
            <a:pPr>
              <a:buFont typeface="Arial" panose="020B0604020202020204" pitchFamily="34" charset="0"/>
              <a:buChar char="•"/>
            </a:pPr>
            <a:r>
              <a:rPr lang="en-US" dirty="0" smtClean="0"/>
              <a:t>Folding in workgroups and project initiatives into standing committee and departmental activities</a:t>
            </a:r>
          </a:p>
          <a:p>
            <a:pPr>
              <a:buFont typeface="Arial" panose="020B0604020202020204" pitchFamily="34" charset="0"/>
              <a:buChar char="•"/>
            </a:pPr>
            <a:r>
              <a:rPr lang="en-US" dirty="0" smtClean="0"/>
              <a:t>Standing monthly data reports with clinical outcomes and process metrics data</a:t>
            </a:r>
          </a:p>
          <a:p>
            <a:pPr>
              <a:buFont typeface="Arial" panose="020B0604020202020204" pitchFamily="34" charset="0"/>
              <a:buChar char="•"/>
            </a:pPr>
            <a:r>
              <a:rPr lang="en-US" dirty="0" smtClean="0"/>
              <a:t>Incorporating best practices into electronic medical record	</a:t>
            </a:r>
          </a:p>
        </p:txBody>
      </p:sp>
    </p:spTree>
    <p:extLst>
      <p:ext uri="{BB962C8B-B14F-4D97-AF65-F5344CB8AC3E}">
        <p14:creationId xmlns:p14="http://schemas.microsoft.com/office/powerpoint/2010/main" val="286015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solidFill>
                  <a:schemeClr val="accent1"/>
                </a:solidFill>
              </a:rPr>
              <a:t>Thank You! Questions? </a:t>
            </a:r>
            <a:br>
              <a:rPr lang="en-US" cap="none" dirty="0" smtClean="0">
                <a:solidFill>
                  <a:schemeClr val="accent1"/>
                </a:solidFill>
              </a:rPr>
            </a:br>
            <a:endParaRPr lang="en-US" cap="none" dirty="0">
              <a:solidFill>
                <a:schemeClr val="accent1"/>
              </a:solidFill>
            </a:endParaRPr>
          </a:p>
        </p:txBody>
      </p:sp>
      <p:sp>
        <p:nvSpPr>
          <p:cNvPr id="5" name="Text Placeholder 4"/>
          <p:cNvSpPr>
            <a:spLocks noGrp="1"/>
          </p:cNvSpPr>
          <p:nvPr>
            <p:ph type="body" idx="1"/>
          </p:nvPr>
        </p:nvSpPr>
        <p:spPr/>
        <p:txBody>
          <a:bodyPr/>
          <a:lstStyle/>
          <a:p>
            <a:r>
              <a:rPr lang="en-US" sz="4000" dirty="0" smtClean="0"/>
              <a:t>Acknowledgements</a:t>
            </a:r>
          </a:p>
          <a:p>
            <a:endParaRPr lang="en-US" sz="2800" dirty="0"/>
          </a:p>
        </p:txBody>
      </p:sp>
    </p:spTree>
    <p:extLst>
      <p:ext uri="{BB962C8B-B14F-4D97-AF65-F5344CB8AC3E}">
        <p14:creationId xmlns:p14="http://schemas.microsoft.com/office/powerpoint/2010/main" val="121205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2800" dirty="0" smtClean="0"/>
              <a:t> </a:t>
            </a:r>
            <a:endParaRPr lang="en-US" sz="2800" dirty="0"/>
          </a:p>
        </p:txBody>
      </p:sp>
      <p:sp>
        <p:nvSpPr>
          <p:cNvPr id="3" name="Subtitle 2"/>
          <p:cNvSpPr>
            <a:spLocks noGrp="1"/>
          </p:cNvSpPr>
          <p:nvPr>
            <p:ph type="subTitle" idx="1"/>
          </p:nvPr>
        </p:nvSpPr>
        <p:spPr>
          <a:xfrm>
            <a:off x="533400" y="2286000"/>
            <a:ext cx="7854696" cy="2286000"/>
          </a:xfrm>
        </p:spPr>
        <p:txBody>
          <a:bodyPr>
            <a:normAutofit/>
          </a:bodyPr>
          <a:lstStyle/>
          <a:p>
            <a:pPr algn="ctr"/>
            <a:r>
              <a:rPr lang="en-US" dirty="0" smtClean="0"/>
              <a:t>Outpatient  Antibiotic Therapy</a:t>
            </a:r>
          </a:p>
          <a:p>
            <a:pPr algn="ctr"/>
            <a:r>
              <a:rPr lang="en-US" dirty="0" smtClean="0"/>
              <a:t> Discharge Phone Calls</a:t>
            </a:r>
          </a:p>
          <a:p>
            <a:pPr algn="ctr"/>
            <a:endParaRPr lang="en-US" dirty="0"/>
          </a:p>
          <a:p>
            <a:pPr algn="ctr"/>
            <a:r>
              <a:rPr lang="en-US" dirty="0" smtClean="0"/>
              <a:t>Maria J. Sierra RN</a:t>
            </a:r>
            <a:endParaRPr lang="en-US" dirty="0"/>
          </a:p>
        </p:txBody>
      </p:sp>
    </p:spTree>
    <p:extLst>
      <p:ext uri="{BB962C8B-B14F-4D97-AF65-F5344CB8AC3E}">
        <p14:creationId xmlns:p14="http://schemas.microsoft.com/office/powerpoint/2010/main" val="3563336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OPAT Discharge Phone Calls</a:t>
            </a:r>
            <a:br>
              <a:rPr lang="en-US" sz="2800" dirty="0" smtClean="0"/>
            </a:br>
            <a:endParaRPr lang="en-US" sz="2800" dirty="0"/>
          </a:p>
        </p:txBody>
      </p:sp>
      <p:sp>
        <p:nvSpPr>
          <p:cNvPr id="3" name="Content Placeholder 2"/>
          <p:cNvSpPr>
            <a:spLocks noGrp="1"/>
          </p:cNvSpPr>
          <p:nvPr>
            <p:ph sz="half" idx="1"/>
          </p:nvPr>
        </p:nvSpPr>
        <p:spPr/>
        <p:txBody>
          <a:bodyPr>
            <a:normAutofit fontScale="70000" lnSpcReduction="20000"/>
          </a:bodyPr>
          <a:lstStyle/>
          <a:p>
            <a:pPr marL="0" indent="0" algn="ctr">
              <a:buNone/>
            </a:pPr>
            <a:r>
              <a:rPr lang="en-US" dirty="0" smtClean="0"/>
              <a:t>Purpose</a:t>
            </a:r>
          </a:p>
          <a:p>
            <a:pPr marL="0" indent="0" algn="ctr">
              <a:buNone/>
            </a:pPr>
            <a:endParaRPr lang="en-US" dirty="0"/>
          </a:p>
          <a:p>
            <a:r>
              <a:rPr lang="en-US" dirty="0" smtClean="0"/>
              <a:t>Adopt a proactive approach to patient’s transition to home</a:t>
            </a:r>
          </a:p>
          <a:p>
            <a:r>
              <a:rPr lang="en-US" dirty="0" smtClean="0"/>
              <a:t>Review patient’s first home administration experience of IV antibiotic</a:t>
            </a:r>
          </a:p>
          <a:p>
            <a:r>
              <a:rPr lang="en-US" dirty="0" smtClean="0"/>
              <a:t>Ensure patients have adequate </a:t>
            </a:r>
            <a:r>
              <a:rPr lang="en-US" dirty="0"/>
              <a:t>s</a:t>
            </a:r>
            <a:r>
              <a:rPr lang="en-US" dirty="0" smtClean="0"/>
              <a:t>upplies </a:t>
            </a:r>
          </a:p>
          <a:p>
            <a:r>
              <a:rPr lang="en-US" dirty="0" smtClean="0"/>
              <a:t>Confirm that PICC dressing is intact</a:t>
            </a:r>
            <a:endParaRPr lang="en-US" dirty="0"/>
          </a:p>
          <a:p>
            <a:r>
              <a:rPr lang="en-US" dirty="0" smtClean="0"/>
              <a:t>Reiterate follow up appointment &amp; OPAT phone number</a:t>
            </a:r>
          </a:p>
          <a:p>
            <a:r>
              <a:rPr lang="en-US" dirty="0" smtClean="0"/>
              <a:t>Answer patient questions</a:t>
            </a:r>
          </a:p>
          <a:p>
            <a:r>
              <a:rPr lang="en-US" dirty="0" smtClean="0"/>
              <a:t>Assure patient of continuous support</a:t>
            </a:r>
            <a:endParaRPr lang="en-US" dirty="0"/>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pPr marL="0" indent="0" algn="ctr">
              <a:buNone/>
            </a:pPr>
            <a:r>
              <a:rPr lang="en-US" dirty="0" smtClean="0"/>
              <a:t>Goals</a:t>
            </a:r>
          </a:p>
          <a:p>
            <a:pPr marL="0" indent="0" algn="ctr">
              <a:buNone/>
            </a:pPr>
            <a:endParaRPr lang="en-US" dirty="0"/>
          </a:p>
          <a:p>
            <a:r>
              <a:rPr lang="en-US" dirty="0" smtClean="0"/>
              <a:t>Detect potential problems early after discharge </a:t>
            </a:r>
          </a:p>
          <a:p>
            <a:r>
              <a:rPr lang="en-US" dirty="0"/>
              <a:t>Prevent unnecessary visits to the ED</a:t>
            </a:r>
          </a:p>
          <a:p>
            <a:r>
              <a:rPr lang="en-US" dirty="0"/>
              <a:t>Avoid readmission to the hospital </a:t>
            </a:r>
            <a:endParaRPr lang="en-US" dirty="0" smtClean="0"/>
          </a:p>
          <a:p>
            <a:r>
              <a:rPr lang="en-US" dirty="0" smtClean="0"/>
              <a:t>Avoid possible complications</a:t>
            </a:r>
          </a:p>
          <a:p>
            <a:r>
              <a:rPr lang="en-US" dirty="0" smtClean="0"/>
              <a:t>Encourage patient compliance </a:t>
            </a:r>
          </a:p>
          <a:p>
            <a:r>
              <a:rPr lang="en-US" dirty="0"/>
              <a:t>Maintain trusting relationship with patients</a:t>
            </a:r>
          </a:p>
          <a:p>
            <a:pPr marL="0" indent="0">
              <a:buNone/>
            </a:pPr>
            <a:endParaRPr lang="en-US" dirty="0"/>
          </a:p>
        </p:txBody>
      </p:sp>
    </p:spTree>
    <p:extLst>
      <p:ext uri="{BB962C8B-B14F-4D97-AF65-F5344CB8AC3E}">
        <p14:creationId xmlns:p14="http://schemas.microsoft.com/office/powerpoint/2010/main" val="100619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OPAT Discharge Phone Calls</a:t>
            </a:r>
            <a:br>
              <a:rPr lang="en-US" sz="3200" dirty="0" smtClean="0"/>
            </a:br>
            <a:endParaRPr lang="en-US" sz="3200" dirty="0"/>
          </a:p>
        </p:txBody>
      </p:sp>
      <p:sp>
        <p:nvSpPr>
          <p:cNvPr id="3" name="Text Placeholder 2"/>
          <p:cNvSpPr>
            <a:spLocks noGrp="1"/>
          </p:cNvSpPr>
          <p:nvPr>
            <p:ph type="body" idx="1"/>
          </p:nvPr>
        </p:nvSpPr>
        <p:spPr/>
        <p:txBody>
          <a:bodyPr/>
          <a:lstStyle/>
          <a:p>
            <a:pPr algn="ctr"/>
            <a:r>
              <a:rPr lang="en-US" dirty="0" smtClean="0"/>
              <a:t>Before</a:t>
            </a:r>
            <a:endParaRPr lang="en-US" dirty="0"/>
          </a:p>
        </p:txBody>
      </p:sp>
      <p:sp>
        <p:nvSpPr>
          <p:cNvPr id="4" name="Text Placeholder 3"/>
          <p:cNvSpPr>
            <a:spLocks noGrp="1"/>
          </p:cNvSpPr>
          <p:nvPr>
            <p:ph type="body" sz="half" idx="3"/>
          </p:nvPr>
        </p:nvSpPr>
        <p:spPr/>
        <p:txBody>
          <a:bodyPr/>
          <a:lstStyle/>
          <a:p>
            <a:pPr algn="ctr"/>
            <a:r>
              <a:rPr lang="en-US" dirty="0" smtClean="0"/>
              <a:t>After</a:t>
            </a:r>
            <a:endParaRPr lang="en-US" dirty="0"/>
          </a:p>
        </p:txBody>
      </p:sp>
      <p:sp>
        <p:nvSpPr>
          <p:cNvPr id="5" name="Content Placeholder 4"/>
          <p:cNvSpPr>
            <a:spLocks noGrp="1"/>
          </p:cNvSpPr>
          <p:nvPr>
            <p:ph sz="quarter" idx="2"/>
          </p:nvPr>
        </p:nvSpPr>
        <p:spPr/>
        <p:txBody>
          <a:bodyPr>
            <a:normAutofit fontScale="77500" lnSpcReduction="20000"/>
          </a:bodyPr>
          <a:lstStyle/>
          <a:p>
            <a:pPr marL="0" indent="0">
              <a:buNone/>
            </a:pPr>
            <a:endParaRPr lang="en-US" dirty="0"/>
          </a:p>
          <a:p>
            <a:pPr marL="0" indent="0">
              <a:buNone/>
            </a:pPr>
            <a:r>
              <a:rPr lang="en-US" dirty="0" smtClean="0"/>
              <a:t>Patients  missed a dose of antibiotics due to; </a:t>
            </a:r>
          </a:p>
          <a:p>
            <a:r>
              <a:rPr lang="en-US" dirty="0" smtClean="0"/>
              <a:t>Not mixing the medication correctly or incorrectly storing the meds</a:t>
            </a:r>
            <a:endParaRPr lang="en-US" dirty="0"/>
          </a:p>
          <a:p>
            <a:r>
              <a:rPr lang="en-US" dirty="0"/>
              <a:t>N</a:t>
            </a:r>
            <a:r>
              <a:rPr lang="en-US" dirty="0" smtClean="0"/>
              <a:t>ot receiving flushes from the pharmacy</a:t>
            </a:r>
          </a:p>
          <a:p>
            <a:r>
              <a:rPr lang="en-US" dirty="0" smtClean="0"/>
              <a:t>Being unable to flush the PICC line</a:t>
            </a:r>
          </a:p>
          <a:p>
            <a:r>
              <a:rPr lang="en-US" dirty="0" smtClean="0"/>
              <a:t>PICC dressing coming off</a:t>
            </a:r>
          </a:p>
          <a:p>
            <a:r>
              <a:rPr lang="en-US" dirty="0" smtClean="0"/>
              <a:t>Missed OPAT follow up appointments</a:t>
            </a:r>
          </a:p>
          <a:p>
            <a:r>
              <a:rPr lang="en-US" dirty="0" smtClean="0"/>
              <a:t>OPAT clinic phone number available to the patient for questions or concerns (Mon-Fri from 8:00 AM -5:00 PM)</a:t>
            </a:r>
            <a:endParaRPr lang="en-US" dirty="0"/>
          </a:p>
          <a:p>
            <a:endParaRPr lang="en-US" dirty="0"/>
          </a:p>
        </p:txBody>
      </p:sp>
      <p:sp>
        <p:nvSpPr>
          <p:cNvPr id="6" name="Content Placeholder 5"/>
          <p:cNvSpPr>
            <a:spLocks noGrp="1"/>
          </p:cNvSpPr>
          <p:nvPr>
            <p:ph sz="quarter" idx="4"/>
          </p:nvPr>
        </p:nvSpPr>
        <p:spPr/>
        <p:txBody>
          <a:bodyPr>
            <a:normAutofit fontScale="70000" lnSpcReduction="20000"/>
          </a:bodyPr>
          <a:lstStyle/>
          <a:p>
            <a:pPr marL="0" indent="0">
              <a:buNone/>
            </a:pPr>
            <a:endParaRPr lang="en-US" dirty="0"/>
          </a:p>
          <a:p>
            <a:r>
              <a:rPr lang="en-US" dirty="0" smtClean="0"/>
              <a:t>OPAT RN is able to smooth the transition from hospital to home </a:t>
            </a:r>
          </a:p>
          <a:p>
            <a:r>
              <a:rPr lang="en-US" dirty="0" smtClean="0"/>
              <a:t>OPAT RN guide the patient over the phone on the steps to mix IV antibiotics, review the dosage and proper storage</a:t>
            </a:r>
            <a:endParaRPr lang="en-US" dirty="0"/>
          </a:p>
          <a:p>
            <a:r>
              <a:rPr lang="en-US" dirty="0" smtClean="0"/>
              <a:t>OPAT RN is able to help the patient obtain missing IV medications and supplies</a:t>
            </a:r>
          </a:p>
          <a:p>
            <a:r>
              <a:rPr lang="en-US" dirty="0" smtClean="0"/>
              <a:t>OPAT RN</a:t>
            </a:r>
            <a:r>
              <a:rPr lang="en-US" dirty="0"/>
              <a:t> </a:t>
            </a:r>
            <a:r>
              <a:rPr lang="en-US" dirty="0" smtClean="0"/>
              <a:t>gives instruction over the phone to troubleshoot PICC or set up appointment to de-clot the line</a:t>
            </a:r>
            <a:endParaRPr lang="en-US" dirty="0"/>
          </a:p>
          <a:p>
            <a:r>
              <a:rPr lang="en-US" dirty="0" smtClean="0"/>
              <a:t>OPAT RN is able to see patient in the clinic and change the PICC dressing to prevent CLABSI</a:t>
            </a:r>
          </a:p>
          <a:p>
            <a:r>
              <a:rPr lang="en-US" dirty="0" smtClean="0"/>
              <a:t>Increased show rate to OPAT first appointment</a:t>
            </a:r>
          </a:p>
          <a:p>
            <a:r>
              <a:rPr lang="en-US" dirty="0" smtClean="0"/>
              <a:t>OPAT TC nurse available for questions or concerns Mon-Fri from 8:00 AM-5:00 PM &amp; 24 hour RN line # given to patients, as well</a:t>
            </a:r>
          </a:p>
          <a:p>
            <a:pPr marL="0" indent="0">
              <a:buNone/>
            </a:pPr>
            <a:endParaRPr lang="en-US" dirty="0"/>
          </a:p>
          <a:p>
            <a:endParaRPr lang="en-US" dirty="0"/>
          </a:p>
        </p:txBody>
      </p:sp>
    </p:spTree>
    <p:extLst>
      <p:ext uri="{BB962C8B-B14F-4D97-AF65-F5344CB8AC3E}">
        <p14:creationId xmlns:p14="http://schemas.microsoft.com/office/powerpoint/2010/main" val="3917802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
            </a:r>
            <a:br>
              <a:rPr lang="en-US" sz="3200" dirty="0" smtClean="0"/>
            </a:br>
            <a:r>
              <a:rPr lang="en-US" sz="3200" dirty="0"/>
              <a:t/>
            </a:r>
            <a:br>
              <a:rPr lang="en-US" sz="3200" dirty="0"/>
            </a:br>
            <a:r>
              <a:rPr lang="en-US" sz="3200" dirty="0"/>
              <a:t/>
            </a:r>
            <a:br>
              <a:rPr lang="en-US" sz="3200" dirty="0"/>
            </a:br>
            <a:r>
              <a:rPr lang="en-US" sz="3200" dirty="0" smtClean="0"/>
              <a:t>OPAT Discharge Phone Calls</a:t>
            </a:r>
            <a:br>
              <a:rPr lang="en-US" sz="3200" dirty="0" smtClean="0"/>
            </a:br>
            <a:endParaRPr lang="en-US" sz="3200" dirty="0"/>
          </a:p>
        </p:txBody>
      </p:sp>
      <p:sp>
        <p:nvSpPr>
          <p:cNvPr id="3" name="Text Placeholder 2"/>
          <p:cNvSpPr>
            <a:spLocks noGrp="1"/>
          </p:cNvSpPr>
          <p:nvPr>
            <p:ph type="body" idx="1"/>
          </p:nvPr>
        </p:nvSpPr>
        <p:spPr/>
        <p:txBody>
          <a:bodyPr/>
          <a:lstStyle/>
          <a:p>
            <a:pPr algn="ctr"/>
            <a:r>
              <a:rPr lang="en-US" b="0" dirty="0" smtClean="0"/>
              <a:t>  </a:t>
            </a:r>
            <a:r>
              <a:rPr lang="en-US" sz="2200" b="0" dirty="0" smtClean="0"/>
              <a:t>OPAT RN Making </a:t>
            </a:r>
            <a:r>
              <a:rPr lang="en-US" sz="2200" b="0" dirty="0"/>
              <a:t>C</a:t>
            </a:r>
            <a:r>
              <a:rPr lang="en-US" sz="2200" b="0" dirty="0" smtClean="0"/>
              <a:t>alls</a:t>
            </a:r>
            <a:endParaRPr lang="en-US" sz="2200" b="0" dirty="0"/>
          </a:p>
        </p:txBody>
      </p:sp>
      <p:sp>
        <p:nvSpPr>
          <p:cNvPr id="4" name="Text Placeholder 3"/>
          <p:cNvSpPr>
            <a:spLocks noGrp="1"/>
          </p:cNvSpPr>
          <p:nvPr>
            <p:ph type="body" sz="half" idx="3"/>
          </p:nvPr>
        </p:nvSpPr>
        <p:spPr/>
        <p:txBody>
          <a:bodyPr>
            <a:normAutofit fontScale="92500"/>
          </a:bodyPr>
          <a:lstStyle/>
          <a:p>
            <a:r>
              <a:rPr lang="en-US" b="0" dirty="0" smtClean="0"/>
              <a:t>Discharge Phone Call Questions</a:t>
            </a:r>
            <a:endParaRPr lang="en-US" b="0"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2819400"/>
            <a:ext cx="4040188" cy="2276814"/>
          </a:xfrm>
        </p:spPr>
      </p:pic>
      <p:sp>
        <p:nvSpPr>
          <p:cNvPr id="5" name="Content Placeholder 4"/>
          <p:cNvSpPr>
            <a:spLocks noGrp="1"/>
          </p:cNvSpPr>
          <p:nvPr>
            <p:ph sz="quarter" idx="4"/>
          </p:nvPr>
        </p:nvSpPr>
        <p:spPr/>
        <p:txBody>
          <a:bodyPr>
            <a:normAutofit fontScale="85000" lnSpcReduction="20000"/>
          </a:bodyPr>
          <a:lstStyle/>
          <a:p>
            <a:r>
              <a:rPr lang="en-US" dirty="0" smtClean="0"/>
              <a:t>How </a:t>
            </a:r>
            <a:r>
              <a:rPr lang="en-US" dirty="0"/>
              <a:t>are you doing with </a:t>
            </a:r>
            <a:r>
              <a:rPr lang="en-US" dirty="0" smtClean="0"/>
              <a:t>your </a:t>
            </a:r>
            <a:r>
              <a:rPr lang="en-US" dirty="0"/>
              <a:t>IV abx?   Have you had any problems with your infusions?</a:t>
            </a:r>
          </a:p>
          <a:p>
            <a:r>
              <a:rPr lang="en-US" dirty="0" smtClean="0"/>
              <a:t>Do </a:t>
            </a:r>
            <a:r>
              <a:rPr lang="en-US" dirty="0"/>
              <a:t>you have all the supplies you need for your IV abx?</a:t>
            </a:r>
          </a:p>
          <a:p>
            <a:r>
              <a:rPr lang="en-US" dirty="0" smtClean="0"/>
              <a:t>Is </a:t>
            </a:r>
            <a:r>
              <a:rPr lang="en-US" dirty="0"/>
              <a:t>your PICC line dressing still intact?  Do you know how to cover your dressing to take a shower?</a:t>
            </a:r>
          </a:p>
          <a:p>
            <a:r>
              <a:rPr lang="en-US" dirty="0" smtClean="0"/>
              <a:t>Remember you </a:t>
            </a:r>
            <a:r>
              <a:rPr lang="en-US" dirty="0"/>
              <a:t>have an appt at the </a:t>
            </a:r>
            <a:r>
              <a:rPr lang="en-US" dirty="0" smtClean="0"/>
              <a:t>IV abx </a:t>
            </a:r>
            <a:r>
              <a:rPr lang="en-US" dirty="0"/>
              <a:t>clinic on ____________.</a:t>
            </a:r>
          </a:p>
          <a:p>
            <a:r>
              <a:rPr lang="en-US" dirty="0" smtClean="0"/>
              <a:t>If </a:t>
            </a:r>
            <a:r>
              <a:rPr lang="en-US" dirty="0"/>
              <a:t>you have any questions or concerns about your IV abx or PICC line call 214-590-2297 or </a:t>
            </a:r>
            <a:r>
              <a:rPr lang="en-US" dirty="0" smtClean="0"/>
              <a:t>214-590-0657.</a:t>
            </a:r>
            <a:endParaRPr lang="en-US" dirty="0"/>
          </a:p>
          <a:p>
            <a:pPr marL="0" indent="0">
              <a:buNone/>
            </a:pPr>
            <a:endParaRPr lang="en-US" dirty="0"/>
          </a:p>
        </p:txBody>
      </p:sp>
    </p:spTree>
    <p:extLst>
      <p:ext uri="{BB962C8B-B14F-4D97-AF65-F5344CB8AC3E}">
        <p14:creationId xmlns:p14="http://schemas.microsoft.com/office/powerpoint/2010/main" val="1637485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pPr>
              <a:spcAft>
                <a:spcPts val="600"/>
              </a:spcAft>
            </a:pPr>
            <a:r>
              <a:rPr lang="en-US" dirty="0"/>
              <a:t>Your phones are currently on mute and will be released after the presentation for Q&amp;A </a:t>
            </a:r>
          </a:p>
          <a:p>
            <a:pPr>
              <a:spcAft>
                <a:spcPts val="600"/>
              </a:spcAft>
            </a:pPr>
            <a:r>
              <a:rPr lang="en-US" dirty="0" smtClean="0"/>
              <a:t>For </a:t>
            </a:r>
            <a:r>
              <a:rPr lang="en-US" dirty="0"/>
              <a:t>Attendance, please submit your name via the chat function located on the right hand side of your screen </a:t>
            </a:r>
            <a:endParaRPr lang="en-US" dirty="0" smtClean="0"/>
          </a:p>
          <a:p>
            <a:pPr>
              <a:spcAft>
                <a:spcPts val="600"/>
              </a:spcAft>
            </a:pPr>
            <a:r>
              <a:rPr lang="en-US" dirty="0" smtClean="0"/>
              <a:t>During </a:t>
            </a:r>
            <a:r>
              <a:rPr lang="en-US" dirty="0"/>
              <a:t>the presentation, you can submit your questions to the host through the chat box to the right of your screen. </a:t>
            </a:r>
          </a:p>
          <a:p>
            <a:pPr>
              <a:spcAft>
                <a:spcPts val="600"/>
              </a:spcAft>
            </a:pPr>
            <a:r>
              <a:rPr lang="en-US" dirty="0" smtClean="0"/>
              <a:t>Do </a:t>
            </a:r>
            <a:r>
              <a:rPr lang="en-US" dirty="0"/>
              <a:t>not place phones on Hold, USE MUTE </a:t>
            </a:r>
          </a:p>
          <a:p>
            <a:pPr>
              <a:spcAft>
                <a:spcPts val="600"/>
              </a:spcAft>
            </a:pPr>
            <a:r>
              <a:rPr lang="en-US" dirty="0" smtClean="0"/>
              <a:t>This </a:t>
            </a:r>
            <a:r>
              <a:rPr lang="en-US" dirty="0"/>
              <a:t>session is being recorded for the purpose of sharing information with others who could not attend. </a:t>
            </a:r>
          </a:p>
          <a:p>
            <a:pPr>
              <a:spcAft>
                <a:spcPts val="600"/>
              </a:spcAft>
            </a:pPr>
            <a:r>
              <a:rPr lang="en-US" dirty="0" smtClean="0"/>
              <a:t>Presentation </a:t>
            </a:r>
            <a:r>
              <a:rPr lang="en-US" dirty="0"/>
              <a:t>and PDSA documents will be emailed to participants after the webinar. </a:t>
            </a:r>
          </a:p>
        </p:txBody>
      </p:sp>
    </p:spTree>
    <p:extLst>
      <p:ext uri="{BB962C8B-B14F-4D97-AF65-F5344CB8AC3E}">
        <p14:creationId xmlns:p14="http://schemas.microsoft.com/office/powerpoint/2010/main" val="297590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OPAT Discharge Phone Calls</a:t>
            </a:r>
            <a:br>
              <a:rPr lang="en-US" sz="2800" dirty="0" smtClean="0"/>
            </a:br>
            <a:endParaRPr lang="en-US" sz="2800" dirty="0"/>
          </a:p>
        </p:txBody>
      </p:sp>
      <p:sp>
        <p:nvSpPr>
          <p:cNvPr id="3" name="Text Placeholder 2"/>
          <p:cNvSpPr>
            <a:spLocks noGrp="1"/>
          </p:cNvSpPr>
          <p:nvPr>
            <p:ph type="body" idx="1"/>
          </p:nvPr>
        </p:nvSpPr>
        <p:spPr>
          <a:xfrm>
            <a:off x="762000" y="1600200"/>
            <a:ext cx="3735388" cy="762000"/>
          </a:xfrm>
        </p:spPr>
        <p:txBody>
          <a:bodyPr/>
          <a:lstStyle/>
          <a:p>
            <a:pPr algn="ctr"/>
            <a:r>
              <a:rPr lang="en-US" b="0" dirty="0" smtClean="0">
                <a:latin typeface="+mj-lt"/>
              </a:rPr>
              <a:t>OPAT Discharge Log</a:t>
            </a:r>
            <a:endParaRPr lang="en-US" b="0" dirty="0">
              <a:latin typeface="+mj-lt"/>
            </a:endParaRPr>
          </a:p>
        </p:txBody>
      </p:sp>
      <p:sp>
        <p:nvSpPr>
          <p:cNvPr id="4" name="Text Placeholder 3"/>
          <p:cNvSpPr>
            <a:spLocks noGrp="1"/>
          </p:cNvSpPr>
          <p:nvPr>
            <p:ph type="body" sz="half" idx="3"/>
          </p:nvPr>
        </p:nvSpPr>
        <p:spPr/>
        <p:txBody>
          <a:bodyPr/>
          <a:lstStyle/>
          <a:p>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990600" y="2286000"/>
            <a:ext cx="3149541" cy="4419600"/>
          </a:xfrm>
        </p:spPr>
      </p:pic>
      <p:sp>
        <p:nvSpPr>
          <p:cNvPr id="6" name="Content Placeholder 5"/>
          <p:cNvSpPr>
            <a:spLocks noGrp="1"/>
          </p:cNvSpPr>
          <p:nvPr>
            <p:ph sz="quarter" idx="4"/>
          </p:nvPr>
        </p:nvSpPr>
        <p:spPr/>
        <p:txBody>
          <a:bodyPr/>
          <a:lstStyle/>
          <a:p>
            <a:pPr marL="0" indent="0">
              <a:buNone/>
            </a:pPr>
            <a:endParaRPr lang="en-US" dirty="0"/>
          </a:p>
          <a:p>
            <a:r>
              <a:rPr lang="en-US" dirty="0" smtClean="0"/>
              <a:t>Even though telephone encounters are entered in EPIC, a paper log is used during the call</a:t>
            </a:r>
            <a:r>
              <a:rPr lang="en-US" dirty="0"/>
              <a:t> </a:t>
            </a:r>
            <a:r>
              <a:rPr lang="en-US" dirty="0" smtClean="0"/>
              <a:t>to allow for easy reference.</a:t>
            </a:r>
            <a:endParaRPr lang="en-US" dirty="0"/>
          </a:p>
        </p:txBody>
      </p:sp>
    </p:spTree>
    <p:extLst>
      <p:ext uri="{BB962C8B-B14F-4D97-AF65-F5344CB8AC3E}">
        <p14:creationId xmlns:p14="http://schemas.microsoft.com/office/powerpoint/2010/main" val="1523040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4338" y="304800"/>
            <a:ext cx="8229600" cy="685800"/>
          </a:xfrm>
        </p:spPr>
        <p:txBody>
          <a:bodyPr>
            <a:noAutofit/>
          </a:bodyPr>
          <a:lstStyle/>
          <a:p>
            <a:pPr algn="ctr"/>
            <a:r>
              <a:rPr lang="en-US" altLang="en-US" sz="2000" b="1" dirty="0" smtClean="0">
                <a:solidFill>
                  <a:schemeClr val="accent1">
                    <a:lumMod val="75000"/>
                  </a:schemeClr>
                </a:solidFill>
              </a:rPr>
              <a:t>OPAT Discharge Phone calls</a:t>
            </a:r>
          </a:p>
        </p:txBody>
      </p:sp>
      <p:grpSp>
        <p:nvGrpSpPr>
          <p:cNvPr id="17411" name="Group 11"/>
          <p:cNvGrpSpPr>
            <a:grpSpLocks/>
          </p:cNvGrpSpPr>
          <p:nvPr/>
        </p:nvGrpSpPr>
        <p:grpSpPr bwMode="auto">
          <a:xfrm>
            <a:off x="304800" y="1524000"/>
            <a:ext cx="8670925" cy="4876800"/>
            <a:chOff x="457200" y="1714758"/>
            <a:chExt cx="8358462" cy="4304297"/>
          </a:xfrm>
        </p:grpSpPr>
        <p:sp>
          <p:nvSpPr>
            <p:cNvPr id="4" name="Freeform 3"/>
            <p:cNvSpPr/>
            <p:nvPr/>
          </p:nvSpPr>
          <p:spPr>
            <a:xfrm>
              <a:off x="457200" y="1714758"/>
              <a:ext cx="3657401" cy="1950385"/>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083" tIns="82083" rIns="1179366" bIns="539282" spcCol="1270"/>
            <a:lstStyle/>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Recognized multiple patients with similar concerns/problems after discharge home</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Created a questionnaire addressing common patient concerns</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Reviewed and approved the questionnaire with multidisciplinary team (Doctor, Pharmacist, OPAT RNs, Social Worker, Case </a:t>
              </a:r>
              <a:r>
                <a:rPr lang="en-US" sz="1100" dirty="0">
                  <a:solidFill>
                    <a:prstClr val="black">
                      <a:hueOff val="0"/>
                      <a:satOff val="0"/>
                      <a:lumOff val="0"/>
                      <a:alphaOff val="0"/>
                    </a:prstClr>
                  </a:solidFill>
                </a:rPr>
                <a:t>M</a:t>
              </a:r>
              <a:r>
                <a:rPr lang="en-US" sz="1100" dirty="0" smtClean="0">
                  <a:solidFill>
                    <a:prstClr val="black">
                      <a:hueOff val="0"/>
                      <a:satOff val="0"/>
                      <a:lumOff val="0"/>
                      <a:alphaOff val="0"/>
                    </a:prstClr>
                  </a:solidFill>
                </a:rPr>
                <a:t>anager)</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0" lvl="1" defTabSz="488950">
                <a:lnSpc>
                  <a:spcPct val="90000"/>
                </a:lnSpc>
                <a:spcAft>
                  <a:spcPct val="15000"/>
                </a:spcAft>
                <a:defRPr/>
              </a:pPr>
              <a:endParaRPr lang="en-US" sz="1100" dirty="0">
                <a:solidFill>
                  <a:prstClr val="black">
                    <a:hueOff val="0"/>
                    <a:satOff val="0"/>
                    <a:lumOff val="0"/>
                    <a:alphaOff val="0"/>
                  </a:prstClr>
                </a:solidFill>
              </a:endParaRPr>
            </a:p>
          </p:txBody>
        </p:sp>
        <p:sp>
          <p:nvSpPr>
            <p:cNvPr id="5" name="Freeform 4"/>
            <p:cNvSpPr/>
            <p:nvPr/>
          </p:nvSpPr>
          <p:spPr>
            <a:xfrm>
              <a:off x="5158261" y="1752589"/>
              <a:ext cx="3657401" cy="1912553"/>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79366" tIns="82083" rIns="82083" bIns="539282" spcCol="1270"/>
            <a:lstStyle/>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Made a schedule of nurses making calls</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a:solidFill>
                    <a:prstClr val="black">
                      <a:hueOff val="0"/>
                      <a:satOff val="0"/>
                      <a:lumOff val="0"/>
                      <a:alphaOff val="0"/>
                    </a:prstClr>
                  </a:solidFill>
                </a:rPr>
                <a:t>Identified patients going home on IV </a:t>
              </a:r>
              <a:r>
                <a:rPr lang="en-US" sz="1100" dirty="0" smtClean="0">
                  <a:solidFill>
                    <a:prstClr val="black">
                      <a:hueOff val="0"/>
                      <a:satOff val="0"/>
                      <a:lumOff val="0"/>
                      <a:alphaOff val="0"/>
                    </a:prstClr>
                  </a:solidFill>
                </a:rPr>
                <a:t>antibiotics</a:t>
              </a: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Implemented calls to each OPAT patient within 48 hours of discharge</a:t>
              </a: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Correct identified patient problems, including those experienced in other areas of the hospital</a:t>
              </a: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Document a telephone encounter in EPIC</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0" lvl="1" defTabSz="488950">
                <a:lnSpc>
                  <a:spcPct val="90000"/>
                </a:lnSpc>
                <a:spcAft>
                  <a:spcPct val="15000"/>
                </a:spcAft>
                <a:defRPr/>
              </a:pPr>
              <a:endParaRPr lang="en-US" sz="1100" dirty="0" smtClean="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p:txBody>
        </p:sp>
        <p:sp>
          <p:nvSpPr>
            <p:cNvPr id="6" name="Freeform 5"/>
            <p:cNvSpPr/>
            <p:nvPr/>
          </p:nvSpPr>
          <p:spPr>
            <a:xfrm>
              <a:off x="457200" y="4037845"/>
              <a:ext cx="3810430" cy="1981210"/>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083" tIns="82083" rIns="1179366" bIns="539282" spcCol="1270"/>
            <a:lstStyle/>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Added dialysis and SNF patients to</a:t>
              </a:r>
            </a:p>
            <a:p>
              <a:pPr marL="0" lvl="1" defTabSz="488950">
                <a:lnSpc>
                  <a:spcPct val="90000"/>
                </a:lnSpc>
                <a:spcAft>
                  <a:spcPct val="15000"/>
                </a:spcAft>
                <a:defRPr/>
              </a:pPr>
              <a:r>
                <a:rPr lang="en-US" sz="1100" dirty="0">
                  <a:solidFill>
                    <a:prstClr val="black">
                      <a:hueOff val="0"/>
                      <a:satOff val="0"/>
                      <a:lumOff val="0"/>
                      <a:alphaOff val="0"/>
                    </a:prstClr>
                  </a:solidFill>
                </a:rPr>
                <a:t> </a:t>
              </a:r>
              <a:r>
                <a:rPr lang="en-US" sz="1100" dirty="0" smtClean="0">
                  <a:solidFill>
                    <a:prstClr val="black">
                      <a:hueOff val="0"/>
                      <a:satOff val="0"/>
                      <a:lumOff val="0"/>
                      <a:alphaOff val="0"/>
                    </a:prstClr>
                  </a:solidFill>
                </a:rPr>
                <a:t>    call list due to inconsistencies with</a:t>
              </a:r>
            </a:p>
            <a:p>
              <a:pPr marL="0" lvl="1" defTabSz="488950">
                <a:lnSpc>
                  <a:spcPct val="90000"/>
                </a:lnSpc>
                <a:spcAft>
                  <a:spcPct val="15000"/>
                </a:spcAft>
                <a:defRPr/>
              </a:pPr>
              <a:r>
                <a:rPr lang="en-US" sz="1100" dirty="0">
                  <a:solidFill>
                    <a:prstClr val="black">
                      <a:hueOff val="0"/>
                      <a:satOff val="0"/>
                      <a:lumOff val="0"/>
                      <a:alphaOff val="0"/>
                    </a:prstClr>
                  </a:solidFill>
                </a:rPr>
                <a:t> </a:t>
              </a:r>
              <a:r>
                <a:rPr lang="en-US" sz="1100" dirty="0" smtClean="0">
                  <a:solidFill>
                    <a:prstClr val="black">
                      <a:hueOff val="0"/>
                      <a:satOff val="0"/>
                      <a:lumOff val="0"/>
                      <a:alphaOff val="0"/>
                    </a:prstClr>
                  </a:solidFill>
                </a:rPr>
                <a:t>    their medication administration</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Teach patients to expect a discharge</a:t>
              </a:r>
            </a:p>
            <a:p>
              <a:pPr marL="0" lvl="1" defTabSz="488950">
                <a:lnSpc>
                  <a:spcPct val="90000"/>
                </a:lnSpc>
                <a:spcAft>
                  <a:spcPct val="15000"/>
                </a:spcAft>
                <a:defRPr/>
              </a:pPr>
              <a:r>
                <a:rPr lang="en-US" sz="1100" dirty="0" smtClean="0">
                  <a:solidFill>
                    <a:prstClr val="black">
                      <a:hueOff val="0"/>
                      <a:satOff val="0"/>
                      <a:lumOff val="0"/>
                      <a:alphaOff val="0"/>
                    </a:prstClr>
                  </a:solidFill>
                </a:rPr>
                <a:t>     phone call &amp; actually review question</a:t>
              </a:r>
            </a:p>
            <a:p>
              <a:pPr marL="0" lvl="1" defTabSz="488950">
                <a:lnSpc>
                  <a:spcPct val="90000"/>
                </a:lnSpc>
                <a:spcAft>
                  <a:spcPct val="15000"/>
                </a:spcAft>
                <a:defRPr/>
              </a:pPr>
              <a:r>
                <a:rPr lang="en-US" sz="1100" dirty="0">
                  <a:solidFill>
                    <a:prstClr val="black">
                      <a:hueOff val="0"/>
                      <a:satOff val="0"/>
                      <a:lumOff val="0"/>
                      <a:alphaOff val="0"/>
                    </a:prstClr>
                  </a:solidFill>
                </a:rPr>
                <a:t> </a:t>
              </a:r>
              <a:r>
                <a:rPr lang="en-US" sz="1100" dirty="0" smtClean="0">
                  <a:solidFill>
                    <a:prstClr val="black">
                      <a:hueOff val="0"/>
                      <a:satOff val="0"/>
                      <a:lumOff val="0"/>
                      <a:alphaOff val="0"/>
                    </a:prstClr>
                  </a:solidFill>
                </a:rPr>
                <a:t>    list with them prior to their discharge</a:t>
              </a: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Ensure a good contact # for the </a:t>
              </a:r>
            </a:p>
            <a:p>
              <a:pPr marL="0" lvl="1" defTabSz="488950">
                <a:lnSpc>
                  <a:spcPct val="90000"/>
                </a:lnSpc>
                <a:spcAft>
                  <a:spcPct val="15000"/>
                </a:spcAft>
                <a:defRPr/>
              </a:pPr>
              <a:r>
                <a:rPr lang="en-US" sz="1100" dirty="0">
                  <a:solidFill>
                    <a:prstClr val="black">
                      <a:hueOff val="0"/>
                      <a:satOff val="0"/>
                      <a:lumOff val="0"/>
                      <a:alphaOff val="0"/>
                    </a:prstClr>
                  </a:solidFill>
                </a:rPr>
                <a:t> </a:t>
              </a:r>
              <a:r>
                <a:rPr lang="en-US" sz="1100" dirty="0" smtClean="0">
                  <a:solidFill>
                    <a:prstClr val="black">
                      <a:hueOff val="0"/>
                      <a:satOff val="0"/>
                      <a:lumOff val="0"/>
                      <a:alphaOff val="0"/>
                    </a:prstClr>
                  </a:solidFill>
                </a:rPr>
                <a:t>    patient/caregiver is listed in EPIC if </a:t>
              </a:r>
            </a:p>
            <a:p>
              <a:pPr marL="0" lvl="1" defTabSz="488950">
                <a:lnSpc>
                  <a:spcPct val="90000"/>
                </a:lnSpc>
                <a:spcAft>
                  <a:spcPct val="15000"/>
                </a:spcAft>
                <a:defRPr/>
              </a:pPr>
              <a:r>
                <a:rPr lang="en-US" sz="1100" dirty="0">
                  <a:solidFill>
                    <a:prstClr val="black">
                      <a:hueOff val="0"/>
                      <a:satOff val="0"/>
                      <a:lumOff val="0"/>
                      <a:alphaOff val="0"/>
                    </a:prstClr>
                  </a:solidFill>
                </a:rPr>
                <a:t> </a:t>
              </a:r>
              <a:r>
                <a:rPr lang="en-US" sz="1100" dirty="0" smtClean="0">
                  <a:solidFill>
                    <a:prstClr val="black">
                      <a:hueOff val="0"/>
                      <a:satOff val="0"/>
                      <a:lumOff val="0"/>
                      <a:alphaOff val="0"/>
                    </a:prstClr>
                  </a:solidFill>
                </a:rPr>
                <a:t>    different from the emergency contact #</a:t>
              </a:r>
              <a:endParaRPr lang="en-US" sz="1100" dirty="0">
                <a:solidFill>
                  <a:prstClr val="black">
                    <a:hueOff val="0"/>
                    <a:satOff val="0"/>
                    <a:lumOff val="0"/>
                    <a:alphaOff val="0"/>
                  </a:prstClr>
                </a:solidFill>
              </a:endParaRPr>
            </a:p>
          </p:txBody>
        </p:sp>
        <p:sp>
          <p:nvSpPr>
            <p:cNvPr id="8" name="Freeform 7"/>
            <p:cNvSpPr/>
            <p:nvPr/>
          </p:nvSpPr>
          <p:spPr>
            <a:xfrm>
              <a:off x="2866954" y="2381883"/>
              <a:ext cx="1761368" cy="1642134"/>
            </a:xfrm>
            <a:custGeom>
              <a:avLst/>
              <a:gdLst>
                <a:gd name="connsiteX0" fmla="*/ 0 w 1897853"/>
                <a:gd name="connsiteY0" fmla="*/ 2004228 h 2004228"/>
                <a:gd name="connsiteX1" fmla="*/ 1897853 w 1897853"/>
                <a:gd name="connsiteY1" fmla="*/ 0 h 2004228"/>
                <a:gd name="connsiteX2" fmla="*/ 1897853 w 1897853"/>
                <a:gd name="connsiteY2" fmla="*/ 2004228 h 2004228"/>
                <a:gd name="connsiteX3" fmla="*/ 0 w 1897853"/>
                <a:gd name="connsiteY3" fmla="*/ 2004228 h 2004228"/>
              </a:gdLst>
              <a:ahLst/>
              <a:cxnLst>
                <a:cxn ang="0">
                  <a:pos x="connsiteX0" y="connsiteY0"/>
                </a:cxn>
                <a:cxn ang="0">
                  <a:pos x="connsiteX1" y="connsiteY1"/>
                </a:cxn>
                <a:cxn ang="0">
                  <a:pos x="connsiteX2" y="connsiteY2"/>
                </a:cxn>
                <a:cxn ang="0">
                  <a:pos x="connsiteX3" y="connsiteY3"/>
                </a:cxn>
              </a:cxnLst>
              <a:rect l="l" t="t" r="r" b="b"/>
              <a:pathLst>
                <a:path w="1897853" h="2004228">
                  <a:moveTo>
                    <a:pt x="0" y="2004228"/>
                  </a:moveTo>
                  <a:cubicBezTo>
                    <a:pt x="0" y="897323"/>
                    <a:pt x="849698" y="0"/>
                    <a:pt x="1897853" y="0"/>
                  </a:cubicBezTo>
                  <a:lnTo>
                    <a:pt x="1897853" y="2004228"/>
                  </a:lnTo>
                  <a:lnTo>
                    <a:pt x="0" y="2004228"/>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5004" tIns="786161" rIns="199136" bIns="199136" spcCol="1270" anchor="ctr"/>
            <a:lstStyle/>
            <a:p>
              <a:pPr defTabSz="1244600">
                <a:lnSpc>
                  <a:spcPct val="90000"/>
                </a:lnSpc>
                <a:spcAft>
                  <a:spcPct val="35000"/>
                </a:spcAft>
                <a:defRPr/>
              </a:pPr>
              <a:r>
                <a:rPr lang="en-US" sz="2000" dirty="0">
                  <a:solidFill>
                    <a:prstClr val="white"/>
                  </a:solidFill>
                </a:rPr>
                <a:t>Plan</a:t>
              </a:r>
            </a:p>
          </p:txBody>
        </p:sp>
        <p:sp>
          <p:nvSpPr>
            <p:cNvPr id="9" name="Freeform 8"/>
            <p:cNvSpPr/>
            <p:nvPr/>
          </p:nvSpPr>
          <p:spPr>
            <a:xfrm>
              <a:off x="4671628" y="2424860"/>
              <a:ext cx="1684852" cy="1642134"/>
            </a:xfrm>
            <a:custGeom>
              <a:avLst/>
              <a:gdLst>
                <a:gd name="connsiteX0" fmla="*/ 0 w 2004228"/>
                <a:gd name="connsiteY0" fmla="*/ 1897853 h 1897853"/>
                <a:gd name="connsiteX1" fmla="*/ 2004228 w 2004228"/>
                <a:gd name="connsiteY1" fmla="*/ 0 h 1897853"/>
                <a:gd name="connsiteX2" fmla="*/ 2004228 w 2004228"/>
                <a:gd name="connsiteY2" fmla="*/ 1897853 h 1897853"/>
                <a:gd name="connsiteX3" fmla="*/ 0 w 2004228"/>
                <a:gd name="connsiteY3" fmla="*/ 1897853 h 1897853"/>
              </a:gdLst>
              <a:ahLst/>
              <a:cxnLst>
                <a:cxn ang="0">
                  <a:pos x="connsiteX0" y="connsiteY0"/>
                </a:cxn>
                <a:cxn ang="0">
                  <a:pos x="connsiteX1" y="connsiteY1"/>
                </a:cxn>
                <a:cxn ang="0">
                  <a:pos x="connsiteX2" y="connsiteY2"/>
                </a:cxn>
                <a:cxn ang="0">
                  <a:pos x="connsiteX3" y="connsiteY3"/>
                </a:cxn>
              </a:cxnLst>
              <a:rect l="l" t="t" r="r" b="b"/>
              <a:pathLst>
                <a:path w="2004228" h="1897853">
                  <a:moveTo>
                    <a:pt x="1" y="0"/>
                  </a:moveTo>
                  <a:cubicBezTo>
                    <a:pt x="1106904" y="0"/>
                    <a:pt x="2004227" y="849697"/>
                    <a:pt x="2004227" y="1897853"/>
                  </a:cubicBezTo>
                  <a:lnTo>
                    <a:pt x="1" y="1897853"/>
                  </a:lnTo>
                  <a:lnTo>
                    <a:pt x="1"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9137" tIns="786162" rIns="755004" bIns="199136" spcCol="1270" anchor="ctr"/>
            <a:lstStyle/>
            <a:p>
              <a:pPr defTabSz="1244600">
                <a:lnSpc>
                  <a:spcPct val="90000"/>
                </a:lnSpc>
                <a:spcAft>
                  <a:spcPct val="35000"/>
                </a:spcAft>
                <a:defRPr/>
              </a:pPr>
              <a:r>
                <a:rPr lang="en-US" sz="2000" dirty="0">
                  <a:solidFill>
                    <a:prstClr val="white"/>
                  </a:solidFill>
                </a:rPr>
                <a:t>Do</a:t>
              </a:r>
            </a:p>
          </p:txBody>
        </p:sp>
        <p:sp>
          <p:nvSpPr>
            <p:cNvPr id="10" name="Freeform 9"/>
            <p:cNvSpPr/>
            <p:nvPr/>
          </p:nvSpPr>
          <p:spPr>
            <a:xfrm>
              <a:off x="2855041" y="4046251"/>
              <a:ext cx="1761368" cy="1712191"/>
            </a:xfrm>
            <a:custGeom>
              <a:avLst/>
              <a:gdLst>
                <a:gd name="connsiteX0" fmla="*/ 0 w 2004228"/>
                <a:gd name="connsiteY0" fmla="*/ 1897853 h 1897853"/>
                <a:gd name="connsiteX1" fmla="*/ 2004228 w 2004228"/>
                <a:gd name="connsiteY1" fmla="*/ 0 h 1897853"/>
                <a:gd name="connsiteX2" fmla="*/ 2004228 w 2004228"/>
                <a:gd name="connsiteY2" fmla="*/ 1897853 h 1897853"/>
                <a:gd name="connsiteX3" fmla="*/ 0 w 2004228"/>
                <a:gd name="connsiteY3" fmla="*/ 1897853 h 1897853"/>
              </a:gdLst>
              <a:ahLst/>
              <a:cxnLst>
                <a:cxn ang="0">
                  <a:pos x="connsiteX0" y="connsiteY0"/>
                </a:cxn>
                <a:cxn ang="0">
                  <a:pos x="connsiteX1" y="connsiteY1"/>
                </a:cxn>
                <a:cxn ang="0">
                  <a:pos x="connsiteX2" y="connsiteY2"/>
                </a:cxn>
                <a:cxn ang="0">
                  <a:pos x="connsiteX3" y="connsiteY3"/>
                </a:cxn>
              </a:cxnLst>
              <a:rect l="l" t="t" r="r" b="b"/>
              <a:pathLst>
                <a:path w="2004228" h="1897853">
                  <a:moveTo>
                    <a:pt x="2004227" y="1897853"/>
                  </a:moveTo>
                  <a:cubicBezTo>
                    <a:pt x="897324" y="1897853"/>
                    <a:pt x="1" y="1048156"/>
                    <a:pt x="1" y="0"/>
                  </a:cubicBezTo>
                  <a:lnTo>
                    <a:pt x="2004227" y="0"/>
                  </a:lnTo>
                  <a:lnTo>
                    <a:pt x="2004227" y="1897853"/>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5005" tIns="199137" rIns="199136" bIns="786161" spcCol="1270" anchor="ctr"/>
            <a:lstStyle/>
            <a:p>
              <a:pPr defTabSz="1244600">
                <a:lnSpc>
                  <a:spcPct val="90000"/>
                </a:lnSpc>
                <a:spcAft>
                  <a:spcPct val="35000"/>
                </a:spcAft>
                <a:defRPr/>
              </a:pPr>
              <a:r>
                <a:rPr lang="en-US" sz="2000" dirty="0">
                  <a:solidFill>
                    <a:prstClr val="white"/>
                  </a:solidFill>
                </a:rPr>
                <a:t>Act</a:t>
              </a:r>
            </a:p>
          </p:txBody>
        </p:sp>
      </p:grpSp>
      <p:pic>
        <p:nvPicPr>
          <p:cNvPr id="17412" name="Picture 11" descr="Plan Do Study Act cycle of continuous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204" y="292827"/>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p:nvPr/>
        </p:nvSpPr>
        <p:spPr bwMode="auto">
          <a:xfrm>
            <a:off x="5181600" y="4233863"/>
            <a:ext cx="3794125" cy="2166937"/>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79366" tIns="82083" rIns="82083" bIns="539282" spcCol="1270"/>
          <a:lstStyle/>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Initially, only called self administration patients and home health patients received a call</a:t>
            </a: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Experienced difficulty contacting patients</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Language line is used when needed</a:t>
            </a: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r>
              <a:rPr lang="en-US" sz="1100" dirty="0" smtClean="0">
                <a:solidFill>
                  <a:prstClr val="black">
                    <a:hueOff val="0"/>
                    <a:satOff val="0"/>
                    <a:lumOff val="0"/>
                    <a:alphaOff val="0"/>
                  </a:prstClr>
                </a:solidFill>
              </a:rPr>
              <a:t>Proactively address problematic issues that could lead to unnecessary readmission or ED visits </a:t>
            </a:r>
            <a:endParaRPr lang="en-US" sz="1100" dirty="0">
              <a:solidFill>
                <a:prstClr val="black">
                  <a:hueOff val="0"/>
                  <a:satOff val="0"/>
                  <a:lumOff val="0"/>
                  <a:alphaOff val="0"/>
                </a:prstClr>
              </a:solidFill>
            </a:endParaRPr>
          </a:p>
          <a:p>
            <a:pPr marL="0" lvl="1" defTabSz="488950">
              <a:lnSpc>
                <a:spcPct val="90000"/>
              </a:lnSpc>
              <a:spcAft>
                <a:spcPct val="15000"/>
              </a:spcAft>
              <a:defRPr/>
            </a:pPr>
            <a:endParaRPr lang="en-US" sz="1100" dirty="0">
              <a:solidFill>
                <a:prstClr val="black">
                  <a:hueOff val="0"/>
                  <a:satOff val="0"/>
                  <a:lumOff val="0"/>
                  <a:alphaOff val="0"/>
                </a:prstClr>
              </a:solidFill>
            </a:endParaRPr>
          </a:p>
          <a:p>
            <a:pPr marL="0" lvl="1" defTabSz="488950">
              <a:lnSpc>
                <a:spcPct val="90000"/>
              </a:lnSpc>
              <a:spcAft>
                <a:spcPct val="15000"/>
              </a:spcAft>
              <a:defRPr/>
            </a:pPr>
            <a:endParaRPr lang="en-US" sz="1100" dirty="0">
              <a:solidFill>
                <a:prstClr val="black">
                  <a:hueOff val="0"/>
                  <a:satOff val="0"/>
                  <a:lumOff val="0"/>
                  <a:alphaOff val="0"/>
                </a:prstClr>
              </a:solidFill>
            </a:endParaRPr>
          </a:p>
          <a:p>
            <a:pPr marL="0" lvl="1" defTabSz="488950">
              <a:lnSpc>
                <a:spcPct val="90000"/>
              </a:lnSpc>
              <a:spcAft>
                <a:spcPct val="15000"/>
              </a:spcAft>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a:p>
            <a:pPr marL="171450" lvl="1" indent="-171450" defTabSz="488950">
              <a:lnSpc>
                <a:spcPct val="90000"/>
              </a:lnSpc>
              <a:spcAft>
                <a:spcPct val="15000"/>
              </a:spcAft>
              <a:buFont typeface="Arial" panose="020B0604020202020204" pitchFamily="34" charset="0"/>
              <a:buChar char="•"/>
              <a:defRPr/>
            </a:pPr>
            <a:endParaRPr lang="en-US" sz="1100" dirty="0">
              <a:solidFill>
                <a:prstClr val="black">
                  <a:hueOff val="0"/>
                  <a:satOff val="0"/>
                  <a:lumOff val="0"/>
                  <a:alphaOff val="0"/>
                </a:prstClr>
              </a:solidFill>
            </a:endParaRPr>
          </a:p>
        </p:txBody>
      </p:sp>
      <p:sp>
        <p:nvSpPr>
          <p:cNvPr id="14" name="Freeform 13"/>
          <p:cNvSpPr/>
          <p:nvPr/>
        </p:nvSpPr>
        <p:spPr bwMode="auto">
          <a:xfrm>
            <a:off x="4676775" y="4165600"/>
            <a:ext cx="1724025" cy="1939925"/>
          </a:xfrm>
          <a:custGeom>
            <a:avLst/>
            <a:gdLst>
              <a:gd name="connsiteX0" fmla="*/ 0 w 1851779"/>
              <a:gd name="connsiteY0" fmla="*/ 2002621 h 2002621"/>
              <a:gd name="connsiteX1" fmla="*/ 1851779 w 1851779"/>
              <a:gd name="connsiteY1" fmla="*/ 0 h 2002621"/>
              <a:gd name="connsiteX2" fmla="*/ 1851779 w 1851779"/>
              <a:gd name="connsiteY2" fmla="*/ 2002621 h 2002621"/>
              <a:gd name="connsiteX3" fmla="*/ 0 w 1851779"/>
              <a:gd name="connsiteY3" fmla="*/ 2002621 h 2002621"/>
            </a:gdLst>
            <a:ahLst/>
            <a:cxnLst>
              <a:cxn ang="0">
                <a:pos x="connsiteX0" y="connsiteY0"/>
              </a:cxn>
              <a:cxn ang="0">
                <a:pos x="connsiteX1" y="connsiteY1"/>
              </a:cxn>
              <a:cxn ang="0">
                <a:pos x="connsiteX2" y="connsiteY2"/>
              </a:cxn>
              <a:cxn ang="0">
                <a:pos x="connsiteX3" y="connsiteY3"/>
              </a:cxn>
            </a:cxnLst>
            <a:rect l="l" t="t" r="r" b="b"/>
            <a:pathLst>
              <a:path w="1851779" h="2002621">
                <a:moveTo>
                  <a:pt x="1851779" y="0"/>
                </a:moveTo>
                <a:cubicBezTo>
                  <a:pt x="1851779" y="1106017"/>
                  <a:pt x="1022709" y="2002621"/>
                  <a:pt x="0" y="2002621"/>
                </a:cubicBezTo>
                <a:lnTo>
                  <a:pt x="0" y="0"/>
                </a:lnTo>
                <a:lnTo>
                  <a:pt x="1851779"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9136" tIns="199137" rIns="741511" bIns="785690" spcCol="1270" anchor="ctr"/>
          <a:lstStyle/>
          <a:p>
            <a:pPr defTabSz="1244600">
              <a:lnSpc>
                <a:spcPct val="90000"/>
              </a:lnSpc>
              <a:spcAft>
                <a:spcPct val="35000"/>
              </a:spcAft>
              <a:defRPr/>
            </a:pPr>
            <a:r>
              <a:rPr lang="en-US" sz="2000" dirty="0">
                <a:solidFill>
                  <a:prstClr val="white"/>
                </a:solidFill>
              </a:rPr>
              <a:t>Study</a:t>
            </a:r>
          </a:p>
        </p:txBody>
      </p:sp>
    </p:spTree>
    <p:extLst>
      <p:ext uri="{BB962C8B-B14F-4D97-AF65-F5344CB8AC3E}">
        <p14:creationId xmlns:p14="http://schemas.microsoft.com/office/powerpoint/2010/main" val="3133219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OPAT Discharge Phone Calls</a:t>
            </a:r>
            <a:br>
              <a:rPr lang="en-US" sz="2800" dirty="0" smtClean="0"/>
            </a:br>
            <a:endParaRPr lang="en-US" sz="2800" dirty="0"/>
          </a:p>
        </p:txBody>
      </p:sp>
      <p:sp>
        <p:nvSpPr>
          <p:cNvPr id="3" name="Content Placeholder 2"/>
          <p:cNvSpPr>
            <a:spLocks noGrp="1"/>
          </p:cNvSpPr>
          <p:nvPr>
            <p:ph idx="1"/>
          </p:nvPr>
        </p:nvSpPr>
        <p:spPr/>
        <p:txBody>
          <a:bodyPr/>
          <a:lstStyle/>
          <a:p>
            <a:pPr marL="0" indent="0" algn="ctr">
              <a:buNone/>
            </a:pPr>
            <a:r>
              <a:rPr lang="en-US" dirty="0" smtClean="0"/>
              <a:t>Future Actions</a:t>
            </a:r>
          </a:p>
          <a:p>
            <a:pPr marL="0" indent="0">
              <a:buNone/>
            </a:pPr>
            <a:r>
              <a:rPr lang="en-US" dirty="0" smtClean="0"/>
              <a:t>Data will be kept and used to :</a:t>
            </a:r>
          </a:p>
          <a:p>
            <a:r>
              <a:rPr lang="en-US" dirty="0" smtClean="0"/>
              <a:t>correlate the number of kept first follow up appointments.</a:t>
            </a:r>
          </a:p>
          <a:p>
            <a:r>
              <a:rPr lang="en-US" dirty="0"/>
              <a:t>t</a:t>
            </a:r>
            <a:r>
              <a:rPr lang="en-US" dirty="0" smtClean="0"/>
              <a:t>rack the number of possible complications that were averted.</a:t>
            </a:r>
          </a:p>
          <a:p>
            <a:r>
              <a:rPr lang="en-US" dirty="0"/>
              <a:t>t</a:t>
            </a:r>
            <a:r>
              <a:rPr lang="en-US" dirty="0" smtClean="0"/>
              <a:t>rack patient compliance &amp; successes.</a:t>
            </a:r>
          </a:p>
          <a:p>
            <a:r>
              <a:rPr lang="en-US" dirty="0"/>
              <a:t>t</a:t>
            </a:r>
            <a:r>
              <a:rPr lang="en-US" dirty="0" smtClean="0"/>
              <a:t>rack readmissions to the hospital</a:t>
            </a:r>
            <a:r>
              <a:rPr lang="en-US" dirty="0"/>
              <a:t> </a:t>
            </a:r>
            <a:r>
              <a:rPr lang="en-US" dirty="0" smtClean="0"/>
              <a:t>&amp; ED visits.</a:t>
            </a:r>
          </a:p>
          <a:p>
            <a:r>
              <a:rPr lang="en-US" dirty="0"/>
              <a:t>d</a:t>
            </a:r>
            <a:r>
              <a:rPr lang="en-US" dirty="0" smtClean="0"/>
              <a:t>evelop a new tracking tool.</a:t>
            </a:r>
          </a:p>
          <a:p>
            <a:endParaRPr lang="en-US" dirty="0" smtClean="0"/>
          </a:p>
          <a:p>
            <a:endParaRPr lang="en-US" dirty="0"/>
          </a:p>
        </p:txBody>
      </p:sp>
    </p:spTree>
    <p:extLst>
      <p:ext uri="{BB962C8B-B14F-4D97-AF65-F5344CB8AC3E}">
        <p14:creationId xmlns:p14="http://schemas.microsoft.com/office/powerpoint/2010/main" val="704551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
            </a:r>
            <a:br>
              <a:rPr lang="en-US" sz="3200" dirty="0" smtClean="0"/>
            </a:br>
            <a:endParaRPr lang="en-US" sz="3200" dirty="0"/>
          </a:p>
        </p:txBody>
      </p:sp>
      <p:sp>
        <p:nvSpPr>
          <p:cNvPr id="3" name="Content Placeholder 2"/>
          <p:cNvSpPr>
            <a:spLocks noGrp="1"/>
          </p:cNvSpPr>
          <p:nvPr>
            <p:ph sz="half" idx="1"/>
          </p:nvPr>
        </p:nvSpPr>
        <p:spPr/>
        <p:txBody>
          <a:bodyPr>
            <a:normAutofit/>
          </a:bodyPr>
          <a:lstStyle/>
          <a:p>
            <a:pPr marL="0" indent="0">
              <a:buNone/>
            </a:pPr>
            <a:endParaRPr lang="en-US" sz="2000" u="sng" dirty="0">
              <a:latin typeface="Arial"/>
            </a:endParaRPr>
          </a:p>
          <a:p>
            <a:endParaRPr lang="en-US" sz="2000" u="sng" dirty="0">
              <a:latin typeface="Arial"/>
            </a:endParaRPr>
          </a:p>
        </p:txBody>
      </p:sp>
      <p:sp>
        <p:nvSpPr>
          <p:cNvPr id="4" name="Content Placeholder 3"/>
          <p:cNvSpPr>
            <a:spLocks noGrp="1"/>
          </p:cNvSpPr>
          <p:nvPr>
            <p:ph sz="half" idx="2"/>
          </p:nvPr>
        </p:nvSpPr>
        <p:spPr>
          <a:xfrm>
            <a:off x="533400" y="1920085"/>
            <a:ext cx="8153400" cy="4434840"/>
          </a:xfrm>
        </p:spPr>
        <p:txBody>
          <a:bodyPr>
            <a:normAutofit/>
          </a:bodyPr>
          <a:lstStyle/>
          <a:p>
            <a:pPr marL="0" indent="0" algn="ctr">
              <a:buNone/>
            </a:pPr>
            <a:r>
              <a:rPr lang="en-US" sz="6000" dirty="0" smtClean="0"/>
              <a:t>Thank You !!!</a:t>
            </a:r>
          </a:p>
          <a:p>
            <a:pPr marL="0" indent="0">
              <a:buNone/>
            </a:pPr>
            <a:endParaRPr lang="en-US" sz="6000" dirty="0"/>
          </a:p>
          <a:p>
            <a:pPr marL="0" indent="0" algn="ctr">
              <a:buNone/>
            </a:pPr>
            <a:r>
              <a:rPr lang="en-US" sz="4000" dirty="0" smtClean="0"/>
              <a:t>Questions?</a:t>
            </a:r>
            <a:endParaRPr lang="en-US" sz="4000" dirty="0"/>
          </a:p>
        </p:txBody>
      </p:sp>
    </p:spTree>
    <p:extLst>
      <p:ext uri="{BB962C8B-B14F-4D97-AF65-F5344CB8AC3E}">
        <p14:creationId xmlns:p14="http://schemas.microsoft.com/office/powerpoint/2010/main" val="1182797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1"/>
          <p:cNvSpPr>
            <a:spLocks noGrp="1" noChangeArrowheads="1"/>
          </p:cNvSpPr>
          <p:nvPr>
            <p:ph type="ctrTitle"/>
          </p:nvPr>
        </p:nvSpPr>
        <p:spPr>
          <a:xfrm>
            <a:off x="304800" y="1196975"/>
            <a:ext cx="8305800" cy="2155825"/>
          </a:xfrm>
        </p:spPr>
        <p:txBody>
          <a:bodyPr/>
          <a:lstStyle/>
          <a:p>
            <a:pPr algn="ctr" eaLnBrk="1" hangingPunct="1">
              <a:defRPr/>
            </a:pPr>
            <a:r>
              <a:rPr lang="en-US" sz="2800" kern="1200" dirty="0">
                <a:solidFill>
                  <a:srgbClr val="3B2C4A">
                    <a:lumMod val="50000"/>
                  </a:srgbClr>
                </a:solidFill>
                <a:latin typeface="Constantia" panose="02030602050306030303" pitchFamily="18" charset="0"/>
              </a:rPr>
              <a:t>OPAT Teaching Augmentation</a:t>
            </a:r>
            <a:br>
              <a:rPr lang="en-US" sz="2800" kern="1200" dirty="0">
                <a:solidFill>
                  <a:srgbClr val="3B2C4A">
                    <a:lumMod val="50000"/>
                  </a:srgbClr>
                </a:solidFill>
                <a:latin typeface="Constantia" panose="02030602050306030303" pitchFamily="18" charset="0"/>
              </a:rPr>
            </a:br>
            <a:r>
              <a:rPr lang="en-US" kern="1200" dirty="0">
                <a:solidFill>
                  <a:srgbClr val="3B2C4A">
                    <a:lumMod val="50000"/>
                  </a:srgbClr>
                </a:solidFill>
                <a:latin typeface="Constantia" panose="02030602050306030303" pitchFamily="18" charset="0"/>
              </a:rPr>
              <a:t/>
            </a:r>
            <a:br>
              <a:rPr lang="en-US" kern="1200" dirty="0">
                <a:solidFill>
                  <a:srgbClr val="3B2C4A">
                    <a:lumMod val="50000"/>
                  </a:srgbClr>
                </a:solidFill>
                <a:latin typeface="Constantia" panose="02030602050306030303" pitchFamily="18" charset="0"/>
              </a:rPr>
            </a:br>
            <a:r>
              <a:rPr lang="en-US" sz="2600" b="0" kern="1200" dirty="0" smtClean="0">
                <a:solidFill>
                  <a:srgbClr val="3B2C4A">
                    <a:lumMod val="50000"/>
                  </a:srgbClr>
                </a:solidFill>
                <a:latin typeface="Constantia" panose="02030602050306030303" pitchFamily="18" charset="0"/>
              </a:rPr>
              <a:t>Outpatient Parenteral Antibiotic </a:t>
            </a:r>
            <a:r>
              <a:rPr lang="en-US" sz="2600" b="0" kern="1200" smtClean="0">
                <a:solidFill>
                  <a:srgbClr val="3B2C4A">
                    <a:lumMod val="50000"/>
                  </a:srgbClr>
                </a:solidFill>
                <a:latin typeface="Constantia" panose="02030602050306030303" pitchFamily="18" charset="0"/>
              </a:rPr>
              <a:t>Therapy Department (OPAT)</a:t>
            </a:r>
            <a:r>
              <a:rPr lang="en-US" sz="2600" b="0" kern="1200" dirty="0">
                <a:solidFill>
                  <a:srgbClr val="3B2C4A">
                    <a:lumMod val="50000"/>
                  </a:srgbClr>
                </a:solidFill>
                <a:latin typeface="Constantia" panose="02030602050306030303" pitchFamily="18" charset="0"/>
              </a:rPr>
              <a:t/>
            </a:r>
            <a:br>
              <a:rPr lang="en-US" sz="2600" b="0" kern="1200" dirty="0">
                <a:solidFill>
                  <a:srgbClr val="3B2C4A">
                    <a:lumMod val="50000"/>
                  </a:srgbClr>
                </a:solidFill>
                <a:latin typeface="Constantia" panose="02030602050306030303" pitchFamily="18" charset="0"/>
              </a:rPr>
            </a:br>
            <a:r>
              <a:rPr lang="en-US" sz="2600" b="0" kern="1200" dirty="0" smtClean="0">
                <a:solidFill>
                  <a:srgbClr val="3B2C4A">
                    <a:lumMod val="50000"/>
                  </a:srgbClr>
                </a:solidFill>
                <a:latin typeface="Constantia" panose="02030602050306030303" pitchFamily="18" charset="0"/>
              </a:rPr>
              <a:t>Mavis Mashingaidze</a:t>
            </a:r>
            <a:endParaRPr lang="en-US" dirty="0" smtClean="0">
              <a:latin typeface="Constantia" panose="02030602050306030303" pitchFamily="18" charset="0"/>
            </a:endParaRPr>
          </a:p>
        </p:txBody>
      </p:sp>
    </p:spTree>
    <p:extLst>
      <p:ext uri="{BB962C8B-B14F-4D97-AF65-F5344CB8AC3E}">
        <p14:creationId xmlns:p14="http://schemas.microsoft.com/office/powerpoint/2010/main" val="3215642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6600" y="274638"/>
            <a:ext cx="5715000" cy="792162"/>
          </a:xfrm>
        </p:spPr>
        <p:txBody>
          <a:bodyPr/>
          <a:lstStyle/>
          <a:p>
            <a:pPr algn="ctr" eaLnBrk="1" hangingPunct="1">
              <a:defRPr/>
            </a:pPr>
            <a:r>
              <a:rPr lang="en-US" sz="3000" kern="1200" dirty="0">
                <a:solidFill>
                  <a:schemeClr val="bg1"/>
                </a:solidFill>
                <a:latin typeface="Constantia" panose="02030602050306030303" pitchFamily="18" charset="0"/>
              </a:rPr>
              <a:t>OPAT Teaching Augmentation</a:t>
            </a:r>
            <a:endParaRPr lang="en-US" sz="2000" dirty="0" smtClean="0">
              <a:solidFill>
                <a:schemeClr val="bg1"/>
              </a:solidFill>
              <a:latin typeface="Constantia" panose="02030602050306030303" pitchFamily="18" charset="0"/>
            </a:endParaRPr>
          </a:p>
        </p:txBody>
      </p:sp>
      <p:sp>
        <p:nvSpPr>
          <p:cNvPr id="16387" name="Rectangle 3"/>
          <p:cNvSpPr>
            <a:spLocks noGrp="1" noChangeArrowheads="1"/>
          </p:cNvSpPr>
          <p:nvPr>
            <p:ph type="body" idx="1"/>
          </p:nvPr>
        </p:nvSpPr>
        <p:spPr>
          <a:xfrm>
            <a:off x="457200" y="1724025"/>
            <a:ext cx="3810000" cy="4525963"/>
          </a:xfrm>
          <a:ln>
            <a:solidFill>
              <a:srgbClr val="7030A0"/>
            </a:solidFill>
            <a:miter lim="800000"/>
            <a:headEnd/>
            <a:tailEnd/>
          </a:ln>
        </p:spPr>
        <p:txBody>
          <a:bodyPr/>
          <a:lstStyle/>
          <a:p>
            <a:pPr marL="0" indent="0" algn="ctr" eaLnBrk="1" hangingPunct="1">
              <a:buFontTx/>
              <a:buNone/>
              <a:defRPr/>
            </a:pPr>
            <a:r>
              <a:rPr lang="en-US" altLang="en-US" u="sng" dirty="0" smtClean="0">
                <a:solidFill>
                  <a:srgbClr val="7030A0"/>
                </a:solidFill>
                <a:latin typeface="Constantia" panose="02030602050306030303" pitchFamily="18" charset="0"/>
              </a:rPr>
              <a:t>Purpose</a:t>
            </a:r>
          </a:p>
          <a:p>
            <a:pPr eaLnBrk="1" hangingPunct="1">
              <a:defRPr/>
            </a:pPr>
            <a:r>
              <a:rPr lang="en-US" altLang="en-US" b="0" dirty="0" smtClean="0">
                <a:solidFill>
                  <a:srgbClr val="7030A0"/>
                </a:solidFill>
                <a:latin typeface="Constantia" panose="02030602050306030303" pitchFamily="18" charset="0"/>
              </a:rPr>
              <a:t> </a:t>
            </a:r>
            <a:r>
              <a:rPr lang="en-US" altLang="en-US" sz="1800" b="0" dirty="0" smtClean="0">
                <a:solidFill>
                  <a:srgbClr val="7030A0"/>
                </a:solidFill>
                <a:latin typeface="Constantia" panose="02030602050306030303" pitchFamily="18" charset="0"/>
              </a:rPr>
              <a:t>Compliment patients’ different learning styles (visual, auditory, verbal, logical)</a:t>
            </a:r>
          </a:p>
          <a:p>
            <a:pPr eaLnBrk="1" hangingPunct="1">
              <a:defRPr/>
            </a:pPr>
            <a:r>
              <a:rPr lang="en-US" altLang="en-US" sz="1800" b="0" dirty="0" smtClean="0">
                <a:solidFill>
                  <a:srgbClr val="7030A0"/>
                </a:solidFill>
                <a:latin typeface="Constantia" panose="02030602050306030303" pitchFamily="18" charset="0"/>
              </a:rPr>
              <a:t>Provide a visual tool for teaching how to administer IV antibiotics at home</a:t>
            </a:r>
          </a:p>
          <a:p>
            <a:pPr eaLnBrk="1" hangingPunct="1">
              <a:defRPr/>
            </a:pPr>
            <a:r>
              <a:rPr lang="en-US" altLang="en-US" sz="1800" b="0" dirty="0" smtClean="0">
                <a:solidFill>
                  <a:srgbClr val="7030A0"/>
                </a:solidFill>
                <a:latin typeface="Constantia" panose="02030602050306030303" pitchFamily="18" charset="0"/>
              </a:rPr>
              <a:t>Ameliorate the negative effects of low level education</a:t>
            </a:r>
          </a:p>
          <a:p>
            <a:pPr eaLnBrk="1" hangingPunct="1">
              <a:defRPr/>
            </a:pPr>
            <a:r>
              <a:rPr lang="en-US" altLang="en-US" sz="1800" b="0" dirty="0" smtClean="0">
                <a:solidFill>
                  <a:srgbClr val="7030A0"/>
                </a:solidFill>
                <a:latin typeface="Constantia" panose="02030602050306030303" pitchFamily="18" charset="0"/>
              </a:rPr>
              <a:t>Pilot OPAT program teaching</a:t>
            </a:r>
          </a:p>
        </p:txBody>
      </p:sp>
      <p:sp>
        <p:nvSpPr>
          <p:cNvPr id="4" name="Rectangle 3"/>
          <p:cNvSpPr txBox="1">
            <a:spLocks noChangeArrowheads="1"/>
          </p:cNvSpPr>
          <p:nvPr/>
        </p:nvSpPr>
        <p:spPr bwMode="auto">
          <a:xfrm>
            <a:off x="5105400" y="1524000"/>
            <a:ext cx="3810000" cy="45259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2000" b="1">
                <a:solidFill>
                  <a:schemeClr val="accent1"/>
                </a:solidFill>
                <a:latin typeface="+mn-lt"/>
                <a:ea typeface="+mn-ea"/>
                <a:cs typeface="+mn-cs"/>
              </a:defRPr>
            </a:lvl1pPr>
            <a:lvl2pPr marL="114300" indent="34290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US" u="sng" dirty="0" smtClean="0">
                <a:solidFill>
                  <a:srgbClr val="7030A0"/>
                </a:solidFill>
                <a:latin typeface="Constantia" panose="02030602050306030303" pitchFamily="18" charset="0"/>
              </a:rPr>
              <a:t>Goals</a:t>
            </a:r>
          </a:p>
          <a:p>
            <a:pPr eaLnBrk="1" hangingPunct="1">
              <a:defRPr/>
            </a:pPr>
            <a:r>
              <a:rPr lang="en-US" sz="1800" b="0" dirty="0">
                <a:solidFill>
                  <a:srgbClr val="7030A0"/>
                </a:solidFill>
                <a:latin typeface="Constantia" panose="02030602050306030303" pitchFamily="18" charset="0"/>
              </a:rPr>
              <a:t>Make  a visual tool available for patients to see (and reference) how to administer IV antibiotics at home </a:t>
            </a:r>
          </a:p>
          <a:p>
            <a:pPr eaLnBrk="1" hangingPunct="1">
              <a:defRPr/>
            </a:pPr>
            <a:r>
              <a:rPr lang="en-US" sz="1800" b="0" dirty="0">
                <a:solidFill>
                  <a:srgbClr val="7030A0"/>
                </a:solidFill>
                <a:latin typeface="Constantia" panose="02030602050306030303" pitchFamily="18" charset="0"/>
              </a:rPr>
              <a:t>Efficient utilization of OPAT and floor RNs’ time by having patients watch OPAT video on their own</a:t>
            </a:r>
          </a:p>
          <a:p>
            <a:pPr eaLnBrk="1" hangingPunct="1">
              <a:defRPr/>
            </a:pPr>
            <a:r>
              <a:rPr lang="en-US" sz="1800" b="0" dirty="0">
                <a:solidFill>
                  <a:srgbClr val="7030A0"/>
                </a:solidFill>
                <a:latin typeface="Constantia" panose="02030602050306030303" pitchFamily="18" charset="0"/>
              </a:rPr>
              <a:t>Provide an effective learning tool for a semi illiterate patient population</a:t>
            </a:r>
          </a:p>
          <a:p>
            <a:pPr eaLnBrk="1" hangingPunct="1">
              <a:defRPr/>
            </a:pPr>
            <a:r>
              <a:rPr lang="en-US" sz="1800" b="0" dirty="0">
                <a:solidFill>
                  <a:srgbClr val="7030A0"/>
                </a:solidFill>
                <a:latin typeface="Constantia" panose="02030602050306030303" pitchFamily="18" charset="0"/>
              </a:rPr>
              <a:t>Be a national leader in providing OPAT to unfunded patients</a:t>
            </a:r>
          </a:p>
          <a:p>
            <a:pPr marL="0" indent="0" eaLnBrk="1" hangingPunct="1">
              <a:buFontTx/>
              <a:buNone/>
              <a:defRPr/>
            </a:pPr>
            <a:endParaRPr lang="en-US" dirty="0" smtClean="0">
              <a:solidFill>
                <a:srgbClr val="7030A0"/>
              </a:solidFill>
            </a:endParaRPr>
          </a:p>
          <a:p>
            <a:pPr marL="0" indent="0" eaLnBrk="1" hangingPunct="1">
              <a:buFontTx/>
              <a:buNone/>
              <a:defRPr/>
            </a:pPr>
            <a:endParaRPr lang="en-US" dirty="0" smtClean="0">
              <a:solidFill>
                <a:srgbClr val="7030A0"/>
              </a:solidFill>
            </a:endParaRPr>
          </a:p>
        </p:txBody>
      </p:sp>
    </p:spTree>
    <p:extLst>
      <p:ext uri="{BB962C8B-B14F-4D97-AF65-F5344CB8AC3E}">
        <p14:creationId xmlns:p14="http://schemas.microsoft.com/office/powerpoint/2010/main" val="1530430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90800" y="263525"/>
            <a:ext cx="4846638" cy="792163"/>
          </a:xfrm>
        </p:spPr>
        <p:txBody>
          <a:bodyPr/>
          <a:lstStyle/>
          <a:p>
            <a:pPr algn="ctr"/>
            <a:r>
              <a:rPr lang="en-US" altLang="en-US" sz="2800" smtClean="0">
                <a:latin typeface="Constantia" pitchFamily="18" charset="0"/>
              </a:rPr>
              <a:t>OPAT Teaching </a:t>
            </a:r>
            <a:br>
              <a:rPr lang="en-US" altLang="en-US" sz="2800" smtClean="0">
                <a:latin typeface="Constantia" pitchFamily="18" charset="0"/>
              </a:rPr>
            </a:br>
            <a:r>
              <a:rPr lang="en-US" altLang="en-US" sz="2800" smtClean="0">
                <a:latin typeface="Constantia" pitchFamily="18" charset="0"/>
              </a:rPr>
              <a:t>Augmentation</a:t>
            </a:r>
          </a:p>
        </p:txBody>
      </p:sp>
      <p:sp>
        <p:nvSpPr>
          <p:cNvPr id="5123" name="Content Placeholder 1"/>
          <p:cNvSpPr>
            <a:spLocks noGrp="1"/>
          </p:cNvSpPr>
          <p:nvPr>
            <p:ph idx="1"/>
          </p:nvPr>
        </p:nvSpPr>
        <p:spPr/>
        <p:txBody>
          <a:bodyPr/>
          <a:lstStyle/>
          <a:p>
            <a:endParaRPr lang="en-US" altLang="en-US" smtClean="0"/>
          </a:p>
        </p:txBody>
      </p:sp>
      <p:grpSp>
        <p:nvGrpSpPr>
          <p:cNvPr id="5124" name="Group 11"/>
          <p:cNvGrpSpPr>
            <a:grpSpLocks/>
          </p:cNvGrpSpPr>
          <p:nvPr/>
        </p:nvGrpSpPr>
        <p:grpSpPr bwMode="auto">
          <a:xfrm>
            <a:off x="341313" y="1497013"/>
            <a:ext cx="8670925" cy="4876800"/>
            <a:chOff x="457200" y="1714758"/>
            <a:chExt cx="8358462" cy="4304297"/>
          </a:xfrm>
        </p:grpSpPr>
        <p:sp>
          <p:nvSpPr>
            <p:cNvPr id="6" name="Freeform 5"/>
            <p:cNvSpPr/>
            <p:nvPr/>
          </p:nvSpPr>
          <p:spPr>
            <a:xfrm>
              <a:off x="457200" y="1714758"/>
              <a:ext cx="3657401" cy="1950385"/>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083" tIns="82083" rIns="1179366" bIns="539282" spcCol="1270"/>
            <a:lstStyle/>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Performed IV antibiotic self-administration with one member documenting all the steps</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Reviewed all the steps noting repeated steps within the administration process</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Reviewed the steps with a multidisciplinary team (pharmacist, organizational effectiveness/video team, OPAT RNs)</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Distilled the steps to a script in flowchart format</a:t>
              </a:r>
            </a:p>
            <a:p>
              <a:pPr marL="0" lvl="1" defTabSz="488950">
                <a:lnSpc>
                  <a:spcPct val="90000"/>
                </a:lnSpc>
                <a:spcBef>
                  <a:spcPct val="0"/>
                </a:spcBef>
                <a:spcAft>
                  <a:spcPct val="15000"/>
                </a:spcAft>
                <a:defRPr/>
              </a:pPr>
              <a:endParaRPr lang="en-US" sz="1100" dirty="0">
                <a:solidFill>
                  <a:prstClr val="black">
                    <a:hueOff val="0"/>
                    <a:satOff val="0"/>
                    <a:lumOff val="0"/>
                    <a:alphaOff val="0"/>
                  </a:prstClr>
                </a:solidFill>
                <a:latin typeface="Constantia" panose="02030602050306030303" pitchFamily="18" charset="0"/>
              </a:endParaRPr>
            </a:p>
            <a:p>
              <a:pPr marL="0" lvl="1" defTabSz="488950">
                <a:lnSpc>
                  <a:spcPct val="90000"/>
                </a:lnSpc>
                <a:spcBef>
                  <a:spcPct val="0"/>
                </a:spcBef>
                <a:spcAft>
                  <a:spcPct val="15000"/>
                </a:spcAft>
                <a:defRPr/>
              </a:pPr>
              <a:endParaRPr lang="en-US" sz="1100" dirty="0">
                <a:solidFill>
                  <a:prstClr val="black">
                    <a:hueOff val="0"/>
                    <a:satOff val="0"/>
                    <a:lumOff val="0"/>
                    <a:alphaOff val="0"/>
                  </a:prstClr>
                </a:solidFill>
                <a:latin typeface="Constantia" panose="02030602050306030303" pitchFamily="18" charset="0"/>
              </a:endParaRPr>
            </a:p>
          </p:txBody>
        </p:sp>
        <p:sp>
          <p:nvSpPr>
            <p:cNvPr id="7" name="Freeform 6"/>
            <p:cNvSpPr/>
            <p:nvPr/>
          </p:nvSpPr>
          <p:spPr>
            <a:xfrm>
              <a:off x="5158261" y="1752588"/>
              <a:ext cx="3657401" cy="1912554"/>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79366" tIns="82083" rIns="82083" bIns="539282" spcCol="1270"/>
            <a:lstStyle/>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Went through each step of IV antibiotic administration</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Had organizational effectiveness team take video footage of the various steps</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Matched the script to the video footage</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Had a team member read the script as a voice over to match the video footage</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Conducted several meetings with to edit video</a:t>
              </a: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p:txBody>
        </p:sp>
        <p:sp>
          <p:nvSpPr>
            <p:cNvPr id="8" name="Freeform 7"/>
            <p:cNvSpPr/>
            <p:nvPr/>
          </p:nvSpPr>
          <p:spPr>
            <a:xfrm>
              <a:off x="457200" y="4037845"/>
              <a:ext cx="3810430" cy="1981210"/>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2083" tIns="82083" rIns="1179366" bIns="539282" spcCol="1270"/>
            <a:lstStyle/>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Liaised with pharmacy to obtain a         QR code</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Conducted an in-service with floor</a:t>
              </a:r>
            </a:p>
            <a:p>
              <a:pPr marL="0" lvl="1" defTabSz="488950">
                <a:lnSpc>
                  <a:spcPct val="90000"/>
                </a:lnSpc>
                <a:spcBef>
                  <a:spcPct val="0"/>
                </a:spcBef>
                <a:spcAft>
                  <a:spcPct val="15000"/>
                </a:spcAft>
                <a:defRPr/>
              </a:pPr>
              <a:r>
                <a:rPr lang="en-US" sz="1100" dirty="0">
                  <a:solidFill>
                    <a:prstClr val="black">
                      <a:hueOff val="0"/>
                      <a:satOff val="0"/>
                      <a:lumOff val="0"/>
                      <a:alphaOff val="0"/>
                    </a:prstClr>
                  </a:solidFill>
                  <a:latin typeface="Constantia" panose="02030602050306030303" pitchFamily="18" charset="0"/>
                </a:rPr>
                <a:t>     RNs on how to download QR reader  </a:t>
              </a:r>
            </a:p>
            <a:p>
              <a:pPr marL="0" lvl="1" defTabSz="488950">
                <a:lnSpc>
                  <a:spcPct val="90000"/>
                </a:lnSpc>
                <a:spcBef>
                  <a:spcPct val="0"/>
                </a:spcBef>
                <a:spcAft>
                  <a:spcPct val="15000"/>
                </a:spcAft>
                <a:defRPr/>
              </a:pPr>
              <a:r>
                <a:rPr lang="en-US" sz="1100" dirty="0">
                  <a:solidFill>
                    <a:prstClr val="black">
                      <a:hueOff val="0"/>
                      <a:satOff val="0"/>
                      <a:lumOff val="0"/>
                      <a:alphaOff val="0"/>
                    </a:prstClr>
                  </a:solidFill>
                  <a:latin typeface="Constantia" panose="02030602050306030303" pitchFamily="18" charset="0"/>
                </a:rPr>
                <a:t>     from a smart phone</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Conducted  in-services on how to watch the OPAT video</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Started using the video to teach patients referred for OPAT </a:t>
              </a:r>
            </a:p>
          </p:txBody>
        </p:sp>
        <p:sp>
          <p:nvSpPr>
            <p:cNvPr id="9" name="Freeform 8"/>
            <p:cNvSpPr/>
            <p:nvPr/>
          </p:nvSpPr>
          <p:spPr>
            <a:xfrm>
              <a:off x="2867411" y="2381700"/>
              <a:ext cx="1761368" cy="1642134"/>
            </a:xfrm>
            <a:custGeom>
              <a:avLst/>
              <a:gdLst>
                <a:gd name="connsiteX0" fmla="*/ 0 w 1897853"/>
                <a:gd name="connsiteY0" fmla="*/ 2004228 h 2004228"/>
                <a:gd name="connsiteX1" fmla="*/ 1897853 w 1897853"/>
                <a:gd name="connsiteY1" fmla="*/ 0 h 2004228"/>
                <a:gd name="connsiteX2" fmla="*/ 1897853 w 1897853"/>
                <a:gd name="connsiteY2" fmla="*/ 2004228 h 2004228"/>
                <a:gd name="connsiteX3" fmla="*/ 0 w 1897853"/>
                <a:gd name="connsiteY3" fmla="*/ 2004228 h 2004228"/>
              </a:gdLst>
              <a:ahLst/>
              <a:cxnLst>
                <a:cxn ang="0">
                  <a:pos x="connsiteX0" y="connsiteY0"/>
                </a:cxn>
                <a:cxn ang="0">
                  <a:pos x="connsiteX1" y="connsiteY1"/>
                </a:cxn>
                <a:cxn ang="0">
                  <a:pos x="connsiteX2" y="connsiteY2"/>
                </a:cxn>
                <a:cxn ang="0">
                  <a:pos x="connsiteX3" y="connsiteY3"/>
                </a:cxn>
              </a:cxnLst>
              <a:rect l="l" t="t" r="r" b="b"/>
              <a:pathLst>
                <a:path w="1897853" h="2004228">
                  <a:moveTo>
                    <a:pt x="0" y="2004228"/>
                  </a:moveTo>
                  <a:cubicBezTo>
                    <a:pt x="0" y="897323"/>
                    <a:pt x="849698" y="0"/>
                    <a:pt x="1897853" y="0"/>
                  </a:cubicBezTo>
                  <a:lnTo>
                    <a:pt x="1897853" y="2004228"/>
                  </a:lnTo>
                  <a:lnTo>
                    <a:pt x="0" y="2004228"/>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5004" tIns="786161" rIns="199136" bIns="199136" spcCol="1270" anchor="ctr"/>
            <a:lstStyle/>
            <a:p>
              <a:pPr algn="r" defTabSz="1244600">
                <a:lnSpc>
                  <a:spcPct val="90000"/>
                </a:lnSpc>
                <a:spcBef>
                  <a:spcPct val="0"/>
                </a:spcBef>
                <a:spcAft>
                  <a:spcPct val="35000"/>
                </a:spcAft>
                <a:defRPr/>
              </a:pPr>
              <a:r>
                <a:rPr lang="en-US" sz="2000" b="1" dirty="0">
                  <a:solidFill>
                    <a:prstClr val="white"/>
                  </a:solidFill>
                  <a:latin typeface="Constantia" panose="02030602050306030303" pitchFamily="18" charset="0"/>
                </a:rPr>
                <a:t>Plan</a:t>
              </a:r>
            </a:p>
          </p:txBody>
        </p:sp>
        <p:sp>
          <p:nvSpPr>
            <p:cNvPr id="10" name="Freeform 9"/>
            <p:cNvSpPr/>
            <p:nvPr/>
          </p:nvSpPr>
          <p:spPr>
            <a:xfrm>
              <a:off x="4645612" y="2378898"/>
              <a:ext cx="1684853" cy="1642134"/>
            </a:xfrm>
            <a:custGeom>
              <a:avLst/>
              <a:gdLst>
                <a:gd name="connsiteX0" fmla="*/ 0 w 2004228"/>
                <a:gd name="connsiteY0" fmla="*/ 1897853 h 1897853"/>
                <a:gd name="connsiteX1" fmla="*/ 2004228 w 2004228"/>
                <a:gd name="connsiteY1" fmla="*/ 0 h 1897853"/>
                <a:gd name="connsiteX2" fmla="*/ 2004228 w 2004228"/>
                <a:gd name="connsiteY2" fmla="*/ 1897853 h 1897853"/>
                <a:gd name="connsiteX3" fmla="*/ 0 w 2004228"/>
                <a:gd name="connsiteY3" fmla="*/ 1897853 h 1897853"/>
              </a:gdLst>
              <a:ahLst/>
              <a:cxnLst>
                <a:cxn ang="0">
                  <a:pos x="connsiteX0" y="connsiteY0"/>
                </a:cxn>
                <a:cxn ang="0">
                  <a:pos x="connsiteX1" y="connsiteY1"/>
                </a:cxn>
                <a:cxn ang="0">
                  <a:pos x="connsiteX2" y="connsiteY2"/>
                </a:cxn>
                <a:cxn ang="0">
                  <a:pos x="connsiteX3" y="connsiteY3"/>
                </a:cxn>
              </a:cxnLst>
              <a:rect l="l" t="t" r="r" b="b"/>
              <a:pathLst>
                <a:path w="2004228" h="1897853">
                  <a:moveTo>
                    <a:pt x="1" y="0"/>
                  </a:moveTo>
                  <a:cubicBezTo>
                    <a:pt x="1106904" y="0"/>
                    <a:pt x="2004227" y="849697"/>
                    <a:pt x="2004227" y="1897853"/>
                  </a:cubicBezTo>
                  <a:lnTo>
                    <a:pt x="1" y="1897853"/>
                  </a:lnTo>
                  <a:lnTo>
                    <a:pt x="1"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9137" tIns="786162" rIns="755004" bIns="199136" spcCol="1270" anchor="ctr"/>
            <a:lstStyle/>
            <a:p>
              <a:pPr algn="r" defTabSz="1244600">
                <a:lnSpc>
                  <a:spcPct val="90000"/>
                </a:lnSpc>
                <a:spcBef>
                  <a:spcPct val="0"/>
                </a:spcBef>
                <a:spcAft>
                  <a:spcPct val="35000"/>
                </a:spcAft>
                <a:defRPr/>
              </a:pPr>
              <a:r>
                <a:rPr lang="en-US" sz="2000" b="1" dirty="0">
                  <a:solidFill>
                    <a:prstClr val="white"/>
                  </a:solidFill>
                  <a:latin typeface="Constantia" panose="02030602050306030303" pitchFamily="18" charset="0"/>
                </a:rPr>
                <a:t>Do</a:t>
              </a:r>
            </a:p>
          </p:txBody>
        </p:sp>
        <p:sp>
          <p:nvSpPr>
            <p:cNvPr id="11" name="Freeform 10"/>
            <p:cNvSpPr/>
            <p:nvPr/>
          </p:nvSpPr>
          <p:spPr>
            <a:xfrm>
              <a:off x="2855169" y="4046252"/>
              <a:ext cx="1761368" cy="1712191"/>
            </a:xfrm>
            <a:custGeom>
              <a:avLst/>
              <a:gdLst>
                <a:gd name="connsiteX0" fmla="*/ 0 w 2004228"/>
                <a:gd name="connsiteY0" fmla="*/ 1897853 h 1897853"/>
                <a:gd name="connsiteX1" fmla="*/ 2004228 w 2004228"/>
                <a:gd name="connsiteY1" fmla="*/ 0 h 1897853"/>
                <a:gd name="connsiteX2" fmla="*/ 2004228 w 2004228"/>
                <a:gd name="connsiteY2" fmla="*/ 1897853 h 1897853"/>
                <a:gd name="connsiteX3" fmla="*/ 0 w 2004228"/>
                <a:gd name="connsiteY3" fmla="*/ 1897853 h 1897853"/>
              </a:gdLst>
              <a:ahLst/>
              <a:cxnLst>
                <a:cxn ang="0">
                  <a:pos x="connsiteX0" y="connsiteY0"/>
                </a:cxn>
                <a:cxn ang="0">
                  <a:pos x="connsiteX1" y="connsiteY1"/>
                </a:cxn>
                <a:cxn ang="0">
                  <a:pos x="connsiteX2" y="connsiteY2"/>
                </a:cxn>
                <a:cxn ang="0">
                  <a:pos x="connsiteX3" y="connsiteY3"/>
                </a:cxn>
              </a:cxnLst>
              <a:rect l="l" t="t" r="r" b="b"/>
              <a:pathLst>
                <a:path w="2004228" h="1897853">
                  <a:moveTo>
                    <a:pt x="2004227" y="1897853"/>
                  </a:moveTo>
                  <a:cubicBezTo>
                    <a:pt x="897324" y="1897853"/>
                    <a:pt x="1" y="1048156"/>
                    <a:pt x="1" y="0"/>
                  </a:cubicBezTo>
                  <a:lnTo>
                    <a:pt x="2004227" y="0"/>
                  </a:lnTo>
                  <a:lnTo>
                    <a:pt x="2004227" y="1897853"/>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55005" tIns="199137" rIns="199136" bIns="786161" spcCol="1270" anchor="ctr"/>
            <a:lstStyle/>
            <a:p>
              <a:pPr algn="r" defTabSz="1244600">
                <a:lnSpc>
                  <a:spcPct val="90000"/>
                </a:lnSpc>
                <a:spcBef>
                  <a:spcPct val="0"/>
                </a:spcBef>
                <a:spcAft>
                  <a:spcPct val="35000"/>
                </a:spcAft>
                <a:defRPr/>
              </a:pPr>
              <a:r>
                <a:rPr lang="en-US" sz="2000" b="1" dirty="0">
                  <a:solidFill>
                    <a:prstClr val="white"/>
                  </a:solidFill>
                  <a:latin typeface="Constantia" panose="02030602050306030303" pitchFamily="18" charset="0"/>
                </a:rPr>
                <a:t>Act</a:t>
              </a:r>
            </a:p>
          </p:txBody>
        </p:sp>
      </p:grpSp>
      <p:pic>
        <p:nvPicPr>
          <p:cNvPr id="5125" name="Picture 11" descr="Plan Do Study Act cycle of continuous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063" y="76200"/>
            <a:ext cx="130175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p:nvPr/>
        </p:nvSpPr>
        <p:spPr bwMode="auto">
          <a:xfrm>
            <a:off x="5181600" y="4233863"/>
            <a:ext cx="3794125" cy="2166937"/>
          </a:xfrm>
          <a:custGeom>
            <a:avLst/>
            <a:gdLst>
              <a:gd name="connsiteX0" fmla="*/ 0 w 3657609"/>
              <a:gd name="connsiteY0" fmla="*/ 182879 h 1828793"/>
              <a:gd name="connsiteX1" fmla="*/ 182879 w 3657609"/>
              <a:gd name="connsiteY1" fmla="*/ 0 h 1828793"/>
              <a:gd name="connsiteX2" fmla="*/ 3474730 w 3657609"/>
              <a:gd name="connsiteY2" fmla="*/ 0 h 1828793"/>
              <a:gd name="connsiteX3" fmla="*/ 3657609 w 3657609"/>
              <a:gd name="connsiteY3" fmla="*/ 182879 h 1828793"/>
              <a:gd name="connsiteX4" fmla="*/ 3657609 w 3657609"/>
              <a:gd name="connsiteY4" fmla="*/ 1645914 h 1828793"/>
              <a:gd name="connsiteX5" fmla="*/ 3474730 w 3657609"/>
              <a:gd name="connsiteY5" fmla="*/ 1828793 h 1828793"/>
              <a:gd name="connsiteX6" fmla="*/ 182879 w 3657609"/>
              <a:gd name="connsiteY6" fmla="*/ 1828793 h 1828793"/>
              <a:gd name="connsiteX7" fmla="*/ 0 w 3657609"/>
              <a:gd name="connsiteY7" fmla="*/ 1645914 h 1828793"/>
              <a:gd name="connsiteX8" fmla="*/ 0 w 3657609"/>
              <a:gd name="connsiteY8" fmla="*/ 182879 h 18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9" h="1828793">
                <a:moveTo>
                  <a:pt x="0" y="182879"/>
                </a:moveTo>
                <a:cubicBezTo>
                  <a:pt x="0" y="81878"/>
                  <a:pt x="81878" y="0"/>
                  <a:pt x="182879" y="0"/>
                </a:cubicBezTo>
                <a:lnTo>
                  <a:pt x="3474730" y="0"/>
                </a:lnTo>
                <a:cubicBezTo>
                  <a:pt x="3575731" y="0"/>
                  <a:pt x="3657609" y="81878"/>
                  <a:pt x="3657609" y="182879"/>
                </a:cubicBezTo>
                <a:lnTo>
                  <a:pt x="3657609" y="1645914"/>
                </a:lnTo>
                <a:cubicBezTo>
                  <a:pt x="3657609" y="1746915"/>
                  <a:pt x="3575731" y="1828793"/>
                  <a:pt x="3474730" y="1828793"/>
                </a:cubicBezTo>
                <a:lnTo>
                  <a:pt x="182879" y="1828793"/>
                </a:lnTo>
                <a:cubicBezTo>
                  <a:pt x="81878" y="1828793"/>
                  <a:pt x="0" y="1746915"/>
                  <a:pt x="0" y="1645914"/>
                </a:cubicBezTo>
                <a:lnTo>
                  <a:pt x="0" y="182879"/>
                </a:lnTo>
                <a:close/>
              </a:path>
            </a:pathLst>
          </a:custGeom>
          <a:ln>
            <a:solidFill>
              <a:srgbClr val="703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79366" tIns="82083" rIns="82083" bIns="539282" spcCol="1270"/>
          <a:lstStyle/>
          <a:p>
            <a:pPr marL="0" lvl="1" defTabSz="488950">
              <a:lnSpc>
                <a:spcPct val="90000"/>
              </a:lnSpc>
              <a:spcBef>
                <a:spcPct val="0"/>
              </a:spcBef>
              <a:spcAft>
                <a:spcPct val="15000"/>
              </a:spcAft>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EPIC review of OPAT doc flow sheet for patients who watched the video to reinforce teaching</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Review teaching in light of different learning styles</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Review teaching for infection prevention</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Review teaching for PICC care/maintenance </a:t>
            </a:r>
          </a:p>
          <a:p>
            <a:pPr marL="171450" lvl="1" indent="-171450" defTabSz="488950">
              <a:lnSpc>
                <a:spcPct val="90000"/>
              </a:lnSpc>
              <a:spcBef>
                <a:spcPct val="0"/>
              </a:spcBef>
              <a:spcAft>
                <a:spcPct val="15000"/>
              </a:spcAft>
              <a:buFont typeface="Arial" panose="020B0604020202020204" pitchFamily="34" charset="0"/>
              <a:buChar char="•"/>
              <a:defRPr/>
            </a:pPr>
            <a:r>
              <a:rPr lang="en-US" sz="1100" dirty="0">
                <a:solidFill>
                  <a:prstClr val="black">
                    <a:hueOff val="0"/>
                    <a:satOff val="0"/>
                    <a:lumOff val="0"/>
                    <a:alphaOff val="0"/>
                  </a:prstClr>
                </a:solidFill>
                <a:latin typeface="Constantia" panose="02030602050306030303" pitchFamily="18" charset="0"/>
              </a:rPr>
              <a:t>Continuous reviews to identify areas of improvement  </a:t>
            </a:r>
          </a:p>
          <a:p>
            <a:pPr marL="0" lvl="1" defTabSz="488950">
              <a:lnSpc>
                <a:spcPct val="90000"/>
              </a:lnSpc>
              <a:spcBef>
                <a:spcPct val="0"/>
              </a:spcBef>
              <a:spcAft>
                <a:spcPct val="15000"/>
              </a:spcAft>
              <a:defRPr/>
            </a:pPr>
            <a:endParaRPr lang="en-US" sz="1100" b="1" dirty="0">
              <a:solidFill>
                <a:prstClr val="black">
                  <a:hueOff val="0"/>
                  <a:satOff val="0"/>
                  <a:lumOff val="0"/>
                  <a:alphaOff val="0"/>
                </a:prstClr>
              </a:solidFill>
            </a:endParaRPr>
          </a:p>
          <a:p>
            <a:pPr marL="0" lvl="1" defTabSz="488950">
              <a:lnSpc>
                <a:spcPct val="90000"/>
              </a:lnSpc>
              <a:spcBef>
                <a:spcPct val="0"/>
              </a:spcBef>
              <a:spcAft>
                <a:spcPct val="15000"/>
              </a:spcAft>
              <a:defRPr/>
            </a:pPr>
            <a:endParaRPr lang="en-US" sz="1100" b="1" dirty="0">
              <a:solidFill>
                <a:prstClr val="black">
                  <a:hueOff val="0"/>
                  <a:satOff val="0"/>
                  <a:lumOff val="0"/>
                  <a:alphaOff val="0"/>
                </a:prstClr>
              </a:solidFill>
            </a:endParaRPr>
          </a:p>
          <a:p>
            <a:pPr marL="0" lvl="1" defTabSz="488950">
              <a:lnSpc>
                <a:spcPct val="90000"/>
              </a:lnSpc>
              <a:spcBef>
                <a:spcPct val="0"/>
              </a:spcBef>
              <a:spcAft>
                <a:spcPct val="15000"/>
              </a:spcAft>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a:p>
            <a:pPr marL="171450" lvl="1" indent="-171450" defTabSz="488950">
              <a:lnSpc>
                <a:spcPct val="90000"/>
              </a:lnSpc>
              <a:spcBef>
                <a:spcPct val="0"/>
              </a:spcBef>
              <a:spcAft>
                <a:spcPct val="15000"/>
              </a:spcAft>
              <a:buFont typeface="Arial" panose="020B0604020202020204" pitchFamily="34" charset="0"/>
              <a:buChar char="•"/>
              <a:defRPr/>
            </a:pPr>
            <a:endParaRPr lang="en-US" sz="1100" b="1" dirty="0">
              <a:solidFill>
                <a:prstClr val="black">
                  <a:hueOff val="0"/>
                  <a:satOff val="0"/>
                  <a:lumOff val="0"/>
                  <a:alphaOff val="0"/>
                </a:prstClr>
              </a:solidFill>
            </a:endParaRPr>
          </a:p>
        </p:txBody>
      </p:sp>
      <p:sp>
        <p:nvSpPr>
          <p:cNvPr id="14" name="Freeform 13"/>
          <p:cNvSpPr/>
          <p:nvPr/>
        </p:nvSpPr>
        <p:spPr bwMode="auto">
          <a:xfrm>
            <a:off x="4697413" y="4138613"/>
            <a:ext cx="1724025" cy="1939925"/>
          </a:xfrm>
          <a:custGeom>
            <a:avLst/>
            <a:gdLst>
              <a:gd name="connsiteX0" fmla="*/ 0 w 1851779"/>
              <a:gd name="connsiteY0" fmla="*/ 2002621 h 2002621"/>
              <a:gd name="connsiteX1" fmla="*/ 1851779 w 1851779"/>
              <a:gd name="connsiteY1" fmla="*/ 0 h 2002621"/>
              <a:gd name="connsiteX2" fmla="*/ 1851779 w 1851779"/>
              <a:gd name="connsiteY2" fmla="*/ 2002621 h 2002621"/>
              <a:gd name="connsiteX3" fmla="*/ 0 w 1851779"/>
              <a:gd name="connsiteY3" fmla="*/ 2002621 h 2002621"/>
            </a:gdLst>
            <a:ahLst/>
            <a:cxnLst>
              <a:cxn ang="0">
                <a:pos x="connsiteX0" y="connsiteY0"/>
              </a:cxn>
              <a:cxn ang="0">
                <a:pos x="connsiteX1" y="connsiteY1"/>
              </a:cxn>
              <a:cxn ang="0">
                <a:pos x="connsiteX2" y="connsiteY2"/>
              </a:cxn>
              <a:cxn ang="0">
                <a:pos x="connsiteX3" y="connsiteY3"/>
              </a:cxn>
            </a:cxnLst>
            <a:rect l="l" t="t" r="r" b="b"/>
            <a:pathLst>
              <a:path w="1851779" h="2002621">
                <a:moveTo>
                  <a:pt x="1851779" y="0"/>
                </a:moveTo>
                <a:cubicBezTo>
                  <a:pt x="1851779" y="1106017"/>
                  <a:pt x="1022709" y="2002621"/>
                  <a:pt x="0" y="2002621"/>
                </a:cubicBezTo>
                <a:lnTo>
                  <a:pt x="0" y="0"/>
                </a:lnTo>
                <a:lnTo>
                  <a:pt x="1851779"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9136" tIns="199137" rIns="741511" bIns="785690" spcCol="1270" anchor="ctr"/>
          <a:lstStyle/>
          <a:p>
            <a:pPr algn="r" defTabSz="1244600">
              <a:lnSpc>
                <a:spcPct val="90000"/>
              </a:lnSpc>
              <a:spcBef>
                <a:spcPct val="0"/>
              </a:spcBef>
              <a:spcAft>
                <a:spcPct val="35000"/>
              </a:spcAft>
              <a:defRPr/>
            </a:pPr>
            <a:r>
              <a:rPr lang="en-US" sz="2000" b="1" dirty="0">
                <a:solidFill>
                  <a:prstClr val="white"/>
                </a:solidFill>
                <a:latin typeface="Constantia" panose="02030602050306030303" pitchFamily="18" charset="0"/>
              </a:rPr>
              <a:t>Study</a:t>
            </a:r>
          </a:p>
        </p:txBody>
      </p:sp>
    </p:spTree>
    <p:extLst>
      <p:ext uri="{BB962C8B-B14F-4D97-AF65-F5344CB8AC3E}">
        <p14:creationId xmlns:p14="http://schemas.microsoft.com/office/powerpoint/2010/main" val="2074957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514600" y="76200"/>
            <a:ext cx="6477000" cy="868363"/>
          </a:xfrm>
        </p:spPr>
        <p:txBody>
          <a:bodyPr/>
          <a:lstStyle/>
          <a:p>
            <a:pPr algn="ctr" eaLnBrk="1" hangingPunct="1"/>
            <a:r>
              <a:rPr lang="en-US" altLang="en-US" sz="2800" smtClean="0">
                <a:solidFill>
                  <a:schemeClr val="bg1"/>
                </a:solidFill>
                <a:latin typeface="Constantia" pitchFamily="18" charset="0"/>
              </a:rPr>
              <a:t>OPAT Teaching Augmentation</a:t>
            </a:r>
          </a:p>
        </p:txBody>
      </p:sp>
      <p:sp>
        <p:nvSpPr>
          <p:cNvPr id="18435" name="Rectangle 5"/>
          <p:cNvSpPr>
            <a:spLocks noGrp="1" noChangeArrowheads="1"/>
          </p:cNvSpPr>
          <p:nvPr>
            <p:ph type="body" sz="half" idx="1"/>
          </p:nvPr>
        </p:nvSpPr>
        <p:spPr>
          <a:xfrm>
            <a:off x="838200" y="1600200"/>
            <a:ext cx="3741738" cy="4525963"/>
          </a:xfrm>
          <a:ln>
            <a:solidFill>
              <a:schemeClr val="accent1"/>
            </a:solidFill>
            <a:miter lim="800000"/>
            <a:headEnd/>
            <a:tailEnd/>
          </a:ln>
        </p:spPr>
        <p:txBody>
          <a:bodyPr/>
          <a:lstStyle/>
          <a:p>
            <a:pPr marL="0" indent="0" algn="ctr" eaLnBrk="1" hangingPunct="1">
              <a:buFontTx/>
              <a:buNone/>
              <a:defRPr/>
            </a:pPr>
            <a:r>
              <a:rPr lang="en-US" altLang="en-US" sz="1800" u="sng" dirty="0" smtClean="0">
                <a:latin typeface="Constantia" panose="02030602050306030303" pitchFamily="18" charset="0"/>
              </a:rPr>
              <a:t>Before</a:t>
            </a:r>
          </a:p>
          <a:p>
            <a:pPr eaLnBrk="1" hangingPunct="1">
              <a:defRPr/>
            </a:pPr>
            <a:r>
              <a:rPr lang="en-US" altLang="en-US" sz="1800" b="0" dirty="0" smtClean="0">
                <a:latin typeface="Constantia" panose="02030602050306030303" pitchFamily="18" charset="0"/>
              </a:rPr>
              <a:t>Patients </a:t>
            </a:r>
            <a:r>
              <a:rPr lang="en-US" altLang="en-US" sz="1800" b="0" dirty="0">
                <a:latin typeface="Constantia" panose="02030602050306030303" pitchFamily="18" charset="0"/>
              </a:rPr>
              <a:t>got overly anxious and felt overwhelmed by the antibiotic self-administration process – fear of the unknown</a:t>
            </a:r>
          </a:p>
          <a:p>
            <a:pPr eaLnBrk="1" hangingPunct="1">
              <a:defRPr/>
            </a:pPr>
            <a:r>
              <a:rPr lang="en-US" altLang="en-US" sz="1800" b="0" dirty="0">
                <a:latin typeface="Constantia" panose="02030602050306030303" pitchFamily="18" charset="0"/>
              </a:rPr>
              <a:t>OPAT and Floor RNs spent lengthy periods trying to ensure that antibiotic administration at home is safe and avoid re-admissions for the same</a:t>
            </a:r>
          </a:p>
          <a:p>
            <a:pPr eaLnBrk="1" hangingPunct="1">
              <a:defRPr/>
            </a:pPr>
            <a:r>
              <a:rPr lang="en-US" altLang="en-US" sz="1800" b="0" dirty="0">
                <a:latin typeface="Constantia" panose="02030602050306030303" pitchFamily="18" charset="0"/>
              </a:rPr>
              <a:t>Patients were reluctant to ask “dumb” questions</a:t>
            </a:r>
            <a:endParaRPr lang="en-US" altLang="en-US" sz="1800" b="0" dirty="0" smtClean="0">
              <a:latin typeface="Constantia" panose="02030602050306030303" pitchFamily="18" charset="0"/>
            </a:endParaRPr>
          </a:p>
        </p:txBody>
      </p:sp>
      <p:sp>
        <p:nvSpPr>
          <p:cNvPr id="18436" name="Rectangle 6"/>
          <p:cNvSpPr>
            <a:spLocks noGrp="1" noChangeArrowheads="1"/>
          </p:cNvSpPr>
          <p:nvPr>
            <p:ph type="body" sz="half" idx="2"/>
          </p:nvPr>
        </p:nvSpPr>
        <p:spPr>
          <a:xfrm>
            <a:off x="4716463" y="1600200"/>
            <a:ext cx="3741737" cy="4525963"/>
          </a:xfrm>
          <a:ln>
            <a:solidFill>
              <a:schemeClr val="accent1"/>
            </a:solidFill>
            <a:miter lim="800000"/>
            <a:headEnd/>
            <a:tailEnd/>
          </a:ln>
        </p:spPr>
        <p:txBody>
          <a:bodyPr/>
          <a:lstStyle/>
          <a:p>
            <a:pPr marL="0" indent="0" algn="ctr" eaLnBrk="1" hangingPunct="1">
              <a:buFontTx/>
              <a:buNone/>
              <a:defRPr/>
            </a:pPr>
            <a:r>
              <a:rPr lang="en-US" altLang="en-US" sz="1800" u="sng" dirty="0" smtClean="0">
                <a:latin typeface="Constantia" panose="02030602050306030303" pitchFamily="18" charset="0"/>
              </a:rPr>
              <a:t>After</a:t>
            </a:r>
          </a:p>
          <a:p>
            <a:pPr eaLnBrk="1" hangingPunct="1">
              <a:defRPr/>
            </a:pPr>
            <a:r>
              <a:rPr lang="en-US" altLang="en-US" sz="1800" b="0" dirty="0" smtClean="0">
                <a:latin typeface="Constantia" panose="02030602050306030303" pitchFamily="18" charset="0"/>
              </a:rPr>
              <a:t>Patients </a:t>
            </a:r>
            <a:r>
              <a:rPr lang="en-US" altLang="en-US" sz="1800" b="0" dirty="0">
                <a:latin typeface="Constantia" panose="02030602050306030303" pitchFamily="18" charset="0"/>
              </a:rPr>
              <a:t>are more comfortable with the antibiotic administration process after viewing the video</a:t>
            </a:r>
          </a:p>
          <a:p>
            <a:pPr eaLnBrk="1" hangingPunct="1">
              <a:defRPr/>
            </a:pPr>
            <a:r>
              <a:rPr lang="en-US" altLang="en-US" sz="1800" b="0" dirty="0">
                <a:latin typeface="Constantia" panose="02030602050306030303" pitchFamily="18" charset="0"/>
              </a:rPr>
              <a:t>Patients feel empowered to take part in their own health care</a:t>
            </a:r>
          </a:p>
          <a:p>
            <a:pPr eaLnBrk="1" hangingPunct="1">
              <a:defRPr/>
            </a:pPr>
            <a:r>
              <a:rPr lang="en-US" altLang="en-US" sz="1800" b="0" dirty="0">
                <a:latin typeface="Constantia" panose="02030602050306030303" pitchFamily="18" charset="0"/>
              </a:rPr>
              <a:t>There is evident compliance and adherence to the collaboratively formulated plan of care</a:t>
            </a:r>
          </a:p>
          <a:p>
            <a:pPr eaLnBrk="1" hangingPunct="1">
              <a:defRPr/>
            </a:pPr>
            <a:r>
              <a:rPr lang="en-US" altLang="en-US" sz="1800" b="0" dirty="0">
                <a:latin typeface="Constantia" panose="02030602050306030303" pitchFamily="18" charset="0"/>
              </a:rPr>
              <a:t>Patients are more comfortable referring to a step in the video and asking relevant questions</a:t>
            </a:r>
          </a:p>
          <a:p>
            <a:pPr marL="0" indent="0" algn="ctr" eaLnBrk="1" hangingPunct="1">
              <a:buFontTx/>
              <a:buNone/>
              <a:defRPr/>
            </a:pPr>
            <a:endParaRPr lang="en-US" altLang="en-US" sz="1800" b="0" dirty="0" smtClean="0"/>
          </a:p>
        </p:txBody>
      </p:sp>
    </p:spTree>
    <p:extLst>
      <p:ext uri="{BB962C8B-B14F-4D97-AF65-F5344CB8AC3E}">
        <p14:creationId xmlns:p14="http://schemas.microsoft.com/office/powerpoint/2010/main" val="4100969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Grp="1" noChangeArrowheads="1"/>
          </p:cNvSpPr>
          <p:nvPr>
            <p:ph type="title"/>
          </p:nvPr>
        </p:nvSpPr>
        <p:spPr/>
        <p:txBody>
          <a:bodyPr/>
          <a:lstStyle/>
          <a:p>
            <a:pPr algn="ctr" eaLnBrk="1" hangingPunct="1">
              <a:defRPr/>
            </a:pPr>
            <a:r>
              <a:rPr lang="en-US" sz="3600" kern="1200" dirty="0" smtClean="0">
                <a:solidFill>
                  <a:schemeClr val="bg1"/>
                </a:solidFill>
                <a:latin typeface="Georgia"/>
              </a:rPr>
              <a:t>Results &amp; Impact</a:t>
            </a:r>
            <a:endParaRPr lang="en-US" dirty="0" smtClean="0">
              <a:solidFill>
                <a:schemeClr val="bg1"/>
              </a:solidFill>
            </a:endParaRPr>
          </a:p>
        </p:txBody>
      </p:sp>
      <p:graphicFrame>
        <p:nvGraphicFramePr>
          <p:cNvPr id="7171" name="Chart Placeholder 8"/>
          <p:cNvGraphicFramePr>
            <a:graphicFrameLocks noGrp="1"/>
          </p:cNvGraphicFramePr>
          <p:nvPr>
            <p:ph type="chart" idx="1"/>
          </p:nvPr>
        </p:nvGraphicFramePr>
        <p:xfrm>
          <a:off x="787400" y="1549400"/>
          <a:ext cx="7721600" cy="4627563"/>
        </p:xfrm>
        <a:graphic>
          <a:graphicData uri="http://schemas.openxmlformats.org/presentationml/2006/ole">
            <mc:AlternateContent xmlns:mc="http://schemas.openxmlformats.org/markup-compatibility/2006">
              <mc:Choice xmlns:v="urn:schemas-microsoft-com:vml" Requires="v">
                <p:oleObj spid="_x0000_s2060" r:id="rId4" imgW="7724301" imgH="4627265" progId="Excel.Chart.8">
                  <p:embed/>
                </p:oleObj>
              </mc:Choice>
              <mc:Fallback>
                <p:oleObj r:id="rId4" imgW="7724301"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1549400"/>
                        <a:ext cx="7721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2858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algn="ctr"/>
            <a:r>
              <a:rPr lang="en-US" altLang="en-US" smtClean="0"/>
              <a:t>Results &amp; Impact continued</a:t>
            </a:r>
          </a:p>
        </p:txBody>
      </p:sp>
      <p:sp>
        <p:nvSpPr>
          <p:cNvPr id="4" name="Content Placeholder 3"/>
          <p:cNvSpPr>
            <a:spLocks noGrp="1"/>
          </p:cNvSpPr>
          <p:nvPr>
            <p:ph idx="1"/>
          </p:nvPr>
        </p:nvSpPr>
        <p:spPr>
          <a:xfrm>
            <a:off x="838200" y="1600200"/>
            <a:ext cx="7696200" cy="4800600"/>
          </a:xfrm>
        </p:spPr>
        <p:txBody>
          <a:bodyPr/>
          <a:lstStyle/>
          <a:p>
            <a:pPr marL="0" indent="0" algn="ctr">
              <a:buFontTx/>
              <a:buNone/>
              <a:defRPr/>
            </a:pPr>
            <a:r>
              <a:rPr lang="en-US" dirty="0"/>
              <a:t>How to Administer Antibiotics Without an Infusion </a:t>
            </a:r>
            <a:r>
              <a:rPr lang="en-US" dirty="0" smtClean="0"/>
              <a:t>Pump</a:t>
            </a:r>
          </a:p>
          <a:p>
            <a:pPr lvl="1">
              <a:defRPr/>
            </a:pPr>
            <a:r>
              <a:rPr lang="en-US" sz="1600" dirty="0" smtClean="0">
                <a:hlinkClick r:id="rId2"/>
              </a:rPr>
              <a:t>https://www.youtube.com/watch?feature=player_embedded&amp;v=w9BwrpVHE7k</a:t>
            </a:r>
            <a:endParaRPr lang="en-US" sz="1600" dirty="0" smtClean="0"/>
          </a:p>
          <a:p>
            <a:pPr lvl="1" indent="0" algn="ctr">
              <a:buFontTx/>
              <a:buNone/>
              <a:defRPr/>
            </a:pPr>
            <a:r>
              <a:rPr lang="en-US" sz="2400" dirty="0" smtClean="0">
                <a:solidFill>
                  <a:schemeClr val="accent1"/>
                </a:solidFill>
              </a:rPr>
              <a:t>Our patients are brave after watching the OPAT video.</a:t>
            </a:r>
          </a:p>
          <a:p>
            <a:pPr lvl="1">
              <a:defRPr/>
            </a:pPr>
            <a:endParaRPr lang="en-US" dirty="0" smtClean="0"/>
          </a:p>
        </p:txBody>
      </p:sp>
      <p:pic>
        <p:nvPicPr>
          <p:cNvPr id="8196" name="Picture 2" descr="C:\Users\m1mashi\AppData\Local\Microsoft\Windows\Temporary Internet Files\Content.Outlook\9ZW9NZVU\IMG_28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8" y="3025775"/>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Down Arrow 4"/>
          <p:cNvSpPr>
            <a:spLocks noChangeArrowheads="1"/>
          </p:cNvSpPr>
          <p:nvPr/>
        </p:nvSpPr>
        <p:spPr bwMode="auto">
          <a:xfrm rot="2544889">
            <a:off x="6707188" y="2574925"/>
            <a:ext cx="354012" cy="915988"/>
          </a:xfrm>
          <a:prstGeom prst="downArrow">
            <a:avLst>
              <a:gd name="adj1" fmla="val 50000"/>
              <a:gd name="adj2" fmla="val 49952"/>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20000"/>
              </a:spcBef>
              <a:buChar char="•"/>
              <a:defRPr sz="2000" b="1">
                <a:solidFill>
                  <a:schemeClr val="accent1"/>
                </a:solidFill>
                <a:latin typeface="Arial"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1600">
                <a:solidFill>
                  <a:schemeClr val="tx1"/>
                </a:solidFill>
                <a:latin typeface="Arial" charset="0"/>
              </a:defRPr>
            </a:lvl3pPr>
            <a:lvl4pPr marL="1600200" indent="-228600" algn="l" eaLnBrk="0" hangingPunct="0">
              <a:spcBef>
                <a:spcPct val="20000"/>
              </a:spcBef>
              <a:buFont typeface="Arial" charset="0"/>
              <a:buChar char="–"/>
              <a:defRPr sz="14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endParaRPr lang="en-US" altLang="en-US" sz="2400" smtClean="0">
              <a:solidFill>
                <a:srgbClr val="FFFFFF"/>
              </a:solidFill>
            </a:endParaRPr>
          </a:p>
        </p:txBody>
      </p:sp>
    </p:spTree>
    <p:extLst>
      <p:ext uri="{BB962C8B-B14F-4D97-AF65-F5344CB8AC3E}">
        <p14:creationId xmlns:p14="http://schemas.microsoft.com/office/powerpoint/2010/main" val="2560377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Oval 3"/>
          <p:cNvSpPr>
            <a:spLocks noChangeArrowheads="1"/>
          </p:cNvSpPr>
          <p:nvPr/>
        </p:nvSpPr>
        <p:spPr bwMode="auto">
          <a:xfrm>
            <a:off x="3485356" y="4442469"/>
            <a:ext cx="2065338" cy="1889125"/>
          </a:xfrm>
          <a:prstGeom prst="ellipse">
            <a:avLst/>
          </a:prstGeom>
          <a:solidFill>
            <a:srgbClr val="FFFF99"/>
          </a:solidFill>
          <a:ln w="25400">
            <a:solidFill>
              <a:schemeClr val="tx1"/>
            </a:solidFill>
            <a:round/>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dirty="0">
              <a:solidFill>
                <a:prstClr val="black"/>
              </a:solidFill>
              <a:latin typeface="Arial" panose="020B0604020202020204" pitchFamily="34" charset="0"/>
              <a:cs typeface="Arial" panose="020B0604020202020204" pitchFamily="34" charset="0"/>
            </a:endParaRPr>
          </a:p>
        </p:txBody>
      </p:sp>
      <p:sp>
        <p:nvSpPr>
          <p:cNvPr id="13316" name="Line 4"/>
          <p:cNvSpPr>
            <a:spLocks noChangeShapeType="1"/>
          </p:cNvSpPr>
          <p:nvPr/>
        </p:nvSpPr>
        <p:spPr bwMode="auto">
          <a:xfrm flipH="1" flipV="1">
            <a:off x="4536281" y="4426122"/>
            <a:ext cx="46038" cy="1905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35173" name="Rectangle 5"/>
          <p:cNvSpPr>
            <a:spLocks noChangeArrowheads="1"/>
          </p:cNvSpPr>
          <p:nvPr/>
        </p:nvSpPr>
        <p:spPr bwMode="auto">
          <a:xfrm>
            <a:off x="381000" y="228600"/>
            <a:ext cx="8382000" cy="850900"/>
          </a:xfrm>
          <a:prstGeom prst="rect">
            <a:avLst/>
          </a:prstGeom>
          <a:noFill/>
          <a:ln w="12700">
            <a:noFill/>
            <a:miter lim="800000"/>
            <a:headEnd/>
            <a:tailEnd/>
          </a:ln>
          <a:effectLst/>
        </p:spPr>
        <p:txBody>
          <a:bodyPr lIns="90487" tIns="44450" rIns="90487" bIns="44450" anchor="ctr"/>
          <a:lstStyle/>
          <a:p>
            <a:pPr algn="ctr">
              <a:defRPr/>
            </a:pPr>
            <a:r>
              <a:rPr lang="en-US" sz="3600" b="1" dirty="0">
                <a:solidFill>
                  <a:srgbClr val="000066"/>
                </a:solidFill>
                <a:ea typeface="ＭＳ Ｐゴシック" pitchFamily="64" charset="-128"/>
              </a:rPr>
              <a:t>How to begin? </a:t>
            </a:r>
          </a:p>
          <a:p>
            <a:pPr algn="ctr">
              <a:defRPr/>
            </a:pPr>
            <a:r>
              <a:rPr lang="en-US" sz="3600" b="1" dirty="0">
                <a:solidFill>
                  <a:srgbClr val="000066"/>
                </a:solidFill>
                <a:ea typeface="ＭＳ Ｐゴシック" pitchFamily="64" charset="-128"/>
              </a:rPr>
              <a:t>Ask 3 </a:t>
            </a:r>
            <a:r>
              <a:rPr lang="en-US" sz="3600" b="1" dirty="0" smtClean="0">
                <a:solidFill>
                  <a:srgbClr val="000066"/>
                </a:solidFill>
                <a:ea typeface="ＭＳ Ｐゴシック" pitchFamily="64" charset="-128"/>
              </a:rPr>
              <a:t>Questions:</a:t>
            </a:r>
            <a:endParaRPr lang="en-US" sz="3600" b="1" dirty="0">
              <a:solidFill>
                <a:srgbClr val="000066"/>
              </a:solidFill>
              <a:ea typeface="ＭＳ Ｐゴシック" pitchFamily="64" charset="-128"/>
            </a:endParaRPr>
          </a:p>
        </p:txBody>
      </p:sp>
      <p:sp>
        <p:nvSpPr>
          <p:cNvPr id="25606" name="Rectangle 6"/>
          <p:cNvSpPr>
            <a:spLocks noChangeArrowheads="1"/>
          </p:cNvSpPr>
          <p:nvPr/>
        </p:nvSpPr>
        <p:spPr bwMode="auto">
          <a:xfrm>
            <a:off x="1921669" y="3409686"/>
            <a:ext cx="5486400" cy="705321"/>
          </a:xfrm>
          <a:prstGeom prst="rect">
            <a:avLst/>
          </a:prstGeom>
          <a:solidFill>
            <a:srgbClr val="FFFF99"/>
          </a:solidFill>
          <a:ln w="12700">
            <a:solidFill>
              <a:schemeClr val="tx1"/>
            </a:solidFill>
            <a:miter lim="800000"/>
            <a:headEnd/>
            <a:tailEnd/>
          </a:ln>
        </p:spPr>
        <p:txBody>
          <a:bodyPr lIns="90487" tIns="44450" rIns="90487" bIns="44450">
            <a:spAutoFit/>
          </a:bodyPr>
          <a:lstStyle/>
          <a:p>
            <a:pPr algn="ctr">
              <a:spcBef>
                <a:spcPct val="50000"/>
              </a:spcBef>
              <a:defRPr/>
            </a:pPr>
            <a:r>
              <a:rPr lang="en-US" sz="2000" b="1" dirty="0" smtClean="0">
                <a:solidFill>
                  <a:prstClr val="black"/>
                </a:solidFill>
                <a:latin typeface="Arial" panose="020B0604020202020204" pitchFamily="34" charset="0"/>
                <a:ea typeface="ＭＳ Ｐゴシック" pitchFamily="-112" charset="-128"/>
                <a:cs typeface="Arial" panose="020B0604020202020204" pitchFamily="34" charset="0"/>
              </a:rPr>
              <a:t>What </a:t>
            </a:r>
            <a:r>
              <a:rPr lang="en-US" sz="2000" b="1" dirty="0">
                <a:solidFill>
                  <a:prstClr val="black"/>
                </a:solidFill>
                <a:latin typeface="Arial" panose="020B0604020202020204" pitchFamily="34" charset="0"/>
                <a:ea typeface="ＭＳ Ｐゴシック" pitchFamily="-112" charset="-128"/>
                <a:cs typeface="Arial" panose="020B0604020202020204" pitchFamily="34" charset="0"/>
              </a:rPr>
              <a:t>change can we make that will result in improvement?  (CHANGE)</a:t>
            </a:r>
          </a:p>
        </p:txBody>
      </p:sp>
      <p:sp>
        <p:nvSpPr>
          <p:cNvPr id="13319" name="Rectangle 7"/>
          <p:cNvSpPr>
            <a:spLocks noChangeArrowheads="1"/>
          </p:cNvSpPr>
          <p:nvPr/>
        </p:nvSpPr>
        <p:spPr bwMode="auto">
          <a:xfrm>
            <a:off x="1921669" y="1544373"/>
            <a:ext cx="5486400" cy="397545"/>
          </a:xfrm>
          <a:prstGeom prst="rect">
            <a:avLst/>
          </a:prstGeom>
          <a:solidFill>
            <a:srgbClr val="FFFF99"/>
          </a:solidFill>
          <a:ln w="12700">
            <a:solidFill>
              <a:schemeClr val="tx1"/>
            </a:solidFill>
            <a:miter lim="800000"/>
            <a:headEnd/>
            <a:tailEnd/>
          </a:ln>
        </p:spPr>
        <p:txBody>
          <a:bodyPr lIns="90487" tIns="44450" rIns="90487" bIns="44450">
            <a:spAutoFit/>
          </a:bodyPr>
          <a:lstStyle>
            <a:lvl1pPr marL="457200" indent="-457200">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marL="0" indent="0" algn="ctr">
              <a:spcBef>
                <a:spcPct val="50000"/>
              </a:spcBef>
            </a:pPr>
            <a:r>
              <a:rPr lang="en-US" altLang="en-US" sz="2000" b="1" i="0" dirty="0">
                <a:solidFill>
                  <a:prstClr val="black"/>
                </a:solidFill>
                <a:latin typeface="Arial" charset="0"/>
                <a:cs typeface="Arial" charset="0"/>
              </a:rPr>
              <a:t>What are we trying to accomplish?  (AIM)</a:t>
            </a:r>
          </a:p>
        </p:txBody>
      </p:sp>
      <p:sp>
        <p:nvSpPr>
          <p:cNvPr id="25608" name="Rectangle 8"/>
          <p:cNvSpPr>
            <a:spLocks noChangeArrowheads="1"/>
          </p:cNvSpPr>
          <p:nvPr/>
        </p:nvSpPr>
        <p:spPr bwMode="auto">
          <a:xfrm>
            <a:off x="1921669" y="2485761"/>
            <a:ext cx="5486400" cy="705321"/>
          </a:xfrm>
          <a:prstGeom prst="rect">
            <a:avLst/>
          </a:prstGeom>
          <a:solidFill>
            <a:srgbClr val="FFFF99"/>
          </a:solidFill>
          <a:ln w="12700">
            <a:solidFill>
              <a:schemeClr val="tx1"/>
            </a:solidFill>
            <a:miter lim="800000"/>
            <a:headEnd/>
            <a:tailEnd/>
          </a:ln>
        </p:spPr>
        <p:txBody>
          <a:bodyPr lIns="90487" tIns="44450" rIns="90487" bIns="44450">
            <a:spAutoFit/>
          </a:bodyPr>
          <a:lstStyle/>
          <a:p>
            <a:pPr algn="ctr">
              <a:spcBef>
                <a:spcPct val="50000"/>
              </a:spcBef>
              <a:defRPr/>
            </a:pPr>
            <a:r>
              <a:rPr lang="en-US" sz="2000" b="1" dirty="0" smtClean="0">
                <a:solidFill>
                  <a:prstClr val="black"/>
                </a:solidFill>
                <a:latin typeface="Arial" panose="020B0604020202020204" pitchFamily="34" charset="0"/>
                <a:ea typeface="ＭＳ Ｐゴシック" pitchFamily="-112" charset="-128"/>
                <a:cs typeface="Arial" panose="020B0604020202020204" pitchFamily="34" charset="0"/>
              </a:rPr>
              <a:t>How </a:t>
            </a:r>
            <a:r>
              <a:rPr lang="en-US" sz="2000" b="1" dirty="0">
                <a:solidFill>
                  <a:prstClr val="black"/>
                </a:solidFill>
                <a:latin typeface="Arial" panose="020B0604020202020204" pitchFamily="34" charset="0"/>
                <a:ea typeface="ＭＳ Ｐゴシック" pitchFamily="-112" charset="-128"/>
                <a:cs typeface="Arial" panose="020B0604020202020204" pitchFamily="34" charset="0"/>
              </a:rPr>
              <a:t>will we know that a change is an improvement?  (MEASURE)</a:t>
            </a:r>
          </a:p>
        </p:txBody>
      </p:sp>
      <p:sp>
        <p:nvSpPr>
          <p:cNvPr id="13321" name="Rectangle 9"/>
          <p:cNvSpPr>
            <a:spLocks noChangeArrowheads="1"/>
          </p:cNvSpPr>
          <p:nvPr/>
        </p:nvSpPr>
        <p:spPr bwMode="auto">
          <a:xfrm>
            <a:off x="3728244" y="4747269"/>
            <a:ext cx="608012" cy="3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5562" tIns="28575" rIns="55562" bIns="28575">
            <a:spAutoFit/>
          </a:bodyPr>
          <a:lstStyle>
            <a:lvl1pPr defTabSz="328613">
              <a:defRPr sz="2400" i="1">
                <a:solidFill>
                  <a:schemeClr val="tx1"/>
                </a:solidFill>
                <a:latin typeface="Times New Roman" pitchFamily="18" charset="0"/>
                <a:ea typeface="ＭＳ Ｐゴシック" pitchFamily="34" charset="-128"/>
              </a:defRPr>
            </a:lvl1pPr>
            <a:lvl2pPr marL="742950" indent="-285750" defTabSz="328613">
              <a:defRPr sz="2400" i="1">
                <a:solidFill>
                  <a:schemeClr val="tx1"/>
                </a:solidFill>
                <a:latin typeface="Times New Roman" pitchFamily="18" charset="0"/>
                <a:ea typeface="ＭＳ Ｐゴシック" pitchFamily="34" charset="-128"/>
              </a:defRPr>
            </a:lvl2pPr>
            <a:lvl3pPr marL="1143000" indent="-228600" defTabSz="328613">
              <a:defRPr sz="2400" i="1">
                <a:solidFill>
                  <a:schemeClr val="tx1"/>
                </a:solidFill>
                <a:latin typeface="Times New Roman" pitchFamily="18" charset="0"/>
                <a:ea typeface="ＭＳ Ｐゴシック" pitchFamily="34" charset="-128"/>
              </a:defRPr>
            </a:lvl3pPr>
            <a:lvl4pPr marL="1600200" indent="-228600" defTabSz="328613">
              <a:defRPr sz="2400" i="1">
                <a:solidFill>
                  <a:schemeClr val="tx1"/>
                </a:solidFill>
                <a:latin typeface="Times New Roman" pitchFamily="18" charset="0"/>
                <a:ea typeface="ＭＳ Ｐゴシック" pitchFamily="34" charset="-128"/>
              </a:defRPr>
            </a:lvl4pPr>
            <a:lvl5pPr marL="2057400" indent="-228600" defTabSz="328613">
              <a:defRPr sz="2400" i="1">
                <a:solidFill>
                  <a:schemeClr val="tx1"/>
                </a:solidFill>
                <a:latin typeface="Times New Roman" pitchFamily="18" charset="0"/>
                <a:ea typeface="ＭＳ Ｐゴシック" pitchFamily="34" charset="-128"/>
              </a:defRPr>
            </a:lvl5pPr>
            <a:lvl6pPr marL="25146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lgn="ctr">
              <a:spcBef>
                <a:spcPct val="50000"/>
              </a:spcBef>
            </a:pPr>
            <a:r>
              <a:rPr lang="en-US" altLang="en-US" sz="2000" b="1" i="0" dirty="0">
                <a:solidFill>
                  <a:prstClr val="black"/>
                </a:solidFill>
                <a:latin typeface="Arial" panose="020B0604020202020204" pitchFamily="34" charset="0"/>
                <a:cs typeface="Arial" panose="020B0604020202020204" pitchFamily="34" charset="0"/>
              </a:rPr>
              <a:t>Act</a:t>
            </a:r>
          </a:p>
        </p:txBody>
      </p:sp>
      <p:sp>
        <p:nvSpPr>
          <p:cNvPr id="13322" name="Rectangle 10"/>
          <p:cNvSpPr>
            <a:spLocks noChangeArrowheads="1"/>
          </p:cNvSpPr>
          <p:nvPr/>
        </p:nvSpPr>
        <p:spPr bwMode="auto">
          <a:xfrm>
            <a:off x="4590256" y="4747269"/>
            <a:ext cx="795338" cy="3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5562" tIns="28575" rIns="55562" bIns="28575">
            <a:spAutoFit/>
          </a:bodyPr>
          <a:lstStyle>
            <a:lvl1pPr defTabSz="328613">
              <a:defRPr sz="2400" i="1">
                <a:solidFill>
                  <a:schemeClr val="tx1"/>
                </a:solidFill>
                <a:latin typeface="Times New Roman" pitchFamily="18" charset="0"/>
                <a:ea typeface="ＭＳ Ｐゴシック" pitchFamily="34" charset="-128"/>
              </a:defRPr>
            </a:lvl1pPr>
            <a:lvl2pPr marL="742950" indent="-285750" defTabSz="328613">
              <a:defRPr sz="2400" i="1">
                <a:solidFill>
                  <a:schemeClr val="tx1"/>
                </a:solidFill>
                <a:latin typeface="Times New Roman" pitchFamily="18" charset="0"/>
                <a:ea typeface="ＭＳ Ｐゴシック" pitchFamily="34" charset="-128"/>
              </a:defRPr>
            </a:lvl2pPr>
            <a:lvl3pPr marL="1143000" indent="-228600" defTabSz="328613">
              <a:defRPr sz="2400" i="1">
                <a:solidFill>
                  <a:schemeClr val="tx1"/>
                </a:solidFill>
                <a:latin typeface="Times New Roman" pitchFamily="18" charset="0"/>
                <a:ea typeface="ＭＳ Ｐゴシック" pitchFamily="34" charset="-128"/>
              </a:defRPr>
            </a:lvl3pPr>
            <a:lvl4pPr marL="1600200" indent="-228600" defTabSz="328613">
              <a:defRPr sz="2400" i="1">
                <a:solidFill>
                  <a:schemeClr val="tx1"/>
                </a:solidFill>
                <a:latin typeface="Times New Roman" pitchFamily="18" charset="0"/>
                <a:ea typeface="ＭＳ Ｐゴシック" pitchFamily="34" charset="-128"/>
              </a:defRPr>
            </a:lvl4pPr>
            <a:lvl5pPr marL="2057400" indent="-228600" defTabSz="328613">
              <a:defRPr sz="2400" i="1">
                <a:solidFill>
                  <a:schemeClr val="tx1"/>
                </a:solidFill>
                <a:latin typeface="Times New Roman" pitchFamily="18" charset="0"/>
                <a:ea typeface="ＭＳ Ｐゴシック" pitchFamily="34" charset="-128"/>
              </a:defRPr>
            </a:lvl5pPr>
            <a:lvl6pPr marL="25146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lgn="ctr">
              <a:spcBef>
                <a:spcPct val="50000"/>
              </a:spcBef>
            </a:pPr>
            <a:r>
              <a:rPr lang="en-US" altLang="en-US" sz="2000" b="1" i="0" dirty="0">
                <a:solidFill>
                  <a:prstClr val="black"/>
                </a:solidFill>
                <a:latin typeface="Arial" panose="020B0604020202020204" pitchFamily="34" charset="0"/>
                <a:cs typeface="Arial" panose="020B0604020202020204" pitchFamily="34" charset="0"/>
              </a:rPr>
              <a:t>Plan</a:t>
            </a:r>
          </a:p>
        </p:txBody>
      </p:sp>
      <p:sp>
        <p:nvSpPr>
          <p:cNvPr id="13323" name="Rectangle 11"/>
          <p:cNvSpPr>
            <a:spLocks noChangeArrowheads="1"/>
          </p:cNvSpPr>
          <p:nvPr/>
        </p:nvSpPr>
        <p:spPr bwMode="auto">
          <a:xfrm>
            <a:off x="3628231" y="5494981"/>
            <a:ext cx="915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5562" tIns="28575" rIns="55562" bIns="28575">
            <a:spAutoFit/>
          </a:bodyPr>
          <a:lstStyle>
            <a:lvl1pPr defTabSz="328613">
              <a:defRPr sz="2400" i="1">
                <a:solidFill>
                  <a:schemeClr val="tx1"/>
                </a:solidFill>
                <a:latin typeface="Times New Roman" pitchFamily="18" charset="0"/>
                <a:ea typeface="ＭＳ Ｐゴシック" pitchFamily="34" charset="-128"/>
              </a:defRPr>
            </a:lvl1pPr>
            <a:lvl2pPr marL="742950" indent="-285750" defTabSz="328613">
              <a:defRPr sz="2400" i="1">
                <a:solidFill>
                  <a:schemeClr val="tx1"/>
                </a:solidFill>
                <a:latin typeface="Times New Roman" pitchFamily="18" charset="0"/>
                <a:ea typeface="ＭＳ Ｐゴシック" pitchFamily="34" charset="-128"/>
              </a:defRPr>
            </a:lvl2pPr>
            <a:lvl3pPr marL="1143000" indent="-228600" defTabSz="328613">
              <a:defRPr sz="2400" i="1">
                <a:solidFill>
                  <a:schemeClr val="tx1"/>
                </a:solidFill>
                <a:latin typeface="Times New Roman" pitchFamily="18" charset="0"/>
                <a:ea typeface="ＭＳ Ｐゴシック" pitchFamily="34" charset="-128"/>
              </a:defRPr>
            </a:lvl3pPr>
            <a:lvl4pPr marL="1600200" indent="-228600" defTabSz="328613">
              <a:defRPr sz="2400" i="1">
                <a:solidFill>
                  <a:schemeClr val="tx1"/>
                </a:solidFill>
                <a:latin typeface="Times New Roman" pitchFamily="18" charset="0"/>
                <a:ea typeface="ＭＳ Ｐゴシック" pitchFamily="34" charset="-128"/>
              </a:defRPr>
            </a:lvl4pPr>
            <a:lvl5pPr marL="2057400" indent="-228600" defTabSz="328613">
              <a:defRPr sz="2400" i="1">
                <a:solidFill>
                  <a:schemeClr val="tx1"/>
                </a:solidFill>
                <a:latin typeface="Times New Roman" pitchFamily="18" charset="0"/>
                <a:ea typeface="ＭＳ Ｐゴシック" pitchFamily="34" charset="-128"/>
              </a:defRPr>
            </a:lvl5pPr>
            <a:lvl6pPr marL="25146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lgn="ctr">
              <a:spcBef>
                <a:spcPct val="50000"/>
              </a:spcBef>
            </a:pPr>
            <a:r>
              <a:rPr lang="en-US" altLang="en-US" sz="2000" b="1" i="0" dirty="0">
                <a:solidFill>
                  <a:prstClr val="black"/>
                </a:solidFill>
                <a:latin typeface="Arial" panose="020B0604020202020204" pitchFamily="34" charset="0"/>
                <a:cs typeface="Arial" panose="020B0604020202020204" pitchFamily="34" charset="0"/>
              </a:rPr>
              <a:t>Study</a:t>
            </a:r>
          </a:p>
        </p:txBody>
      </p:sp>
      <p:sp>
        <p:nvSpPr>
          <p:cNvPr id="25612" name="Rectangle 12"/>
          <p:cNvSpPr>
            <a:spLocks noChangeArrowheads="1"/>
          </p:cNvSpPr>
          <p:nvPr/>
        </p:nvSpPr>
        <p:spPr bwMode="auto">
          <a:xfrm>
            <a:off x="4671219" y="5496569"/>
            <a:ext cx="606425" cy="365485"/>
          </a:xfrm>
          <a:prstGeom prst="rect">
            <a:avLst/>
          </a:prstGeom>
          <a:noFill/>
          <a:ln w="12700">
            <a:noFill/>
            <a:miter lim="800000"/>
            <a:headEnd/>
            <a:tailEnd/>
          </a:ln>
        </p:spPr>
        <p:txBody>
          <a:bodyPr lIns="55562" tIns="28575" rIns="55562" bIns="28575">
            <a:spAutoFit/>
          </a:bodyPr>
          <a:lstStyle/>
          <a:p>
            <a:pPr algn="ctr" defTabSz="328613">
              <a:spcBef>
                <a:spcPct val="50000"/>
              </a:spcBef>
              <a:defRPr/>
            </a:pPr>
            <a:r>
              <a:rPr lang="en-US" sz="2000" b="1" dirty="0">
                <a:solidFill>
                  <a:prstClr val="black"/>
                </a:solidFill>
                <a:latin typeface="Arial" panose="020B0604020202020204" pitchFamily="34" charset="0"/>
                <a:ea typeface="ＭＳ Ｐゴシック" pitchFamily="-112" charset="-128"/>
                <a:cs typeface="Arial" panose="020B0604020202020204" pitchFamily="34" charset="0"/>
              </a:rPr>
              <a:t>Do</a:t>
            </a:r>
          </a:p>
        </p:txBody>
      </p:sp>
      <p:sp>
        <p:nvSpPr>
          <p:cNvPr id="13325" name="AutoShape 13"/>
          <p:cNvSpPr>
            <a:spLocks noChangeArrowheads="1"/>
          </p:cNvSpPr>
          <p:nvPr/>
        </p:nvSpPr>
        <p:spPr bwMode="auto">
          <a:xfrm>
            <a:off x="4347369" y="4334047"/>
            <a:ext cx="423862" cy="184150"/>
          </a:xfrm>
          <a:prstGeom prst="rightArrow">
            <a:avLst>
              <a:gd name="adj1" fmla="val 50000"/>
              <a:gd name="adj2" fmla="val 115139"/>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6" name="AutoShape 14"/>
          <p:cNvSpPr>
            <a:spLocks noChangeArrowheads="1"/>
          </p:cNvSpPr>
          <p:nvPr/>
        </p:nvSpPr>
        <p:spPr bwMode="auto">
          <a:xfrm rot="5400000" flipH="1">
            <a:off x="3324225" y="5173513"/>
            <a:ext cx="427037" cy="231775"/>
          </a:xfrm>
          <a:prstGeom prst="rightArrow">
            <a:avLst>
              <a:gd name="adj1" fmla="val 50000"/>
              <a:gd name="adj2" fmla="val 92166"/>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7" name="AutoShape 15"/>
          <p:cNvSpPr>
            <a:spLocks noChangeArrowheads="1"/>
          </p:cNvSpPr>
          <p:nvPr/>
        </p:nvSpPr>
        <p:spPr bwMode="auto">
          <a:xfrm rot="16200000" flipH="1">
            <a:off x="5352256" y="5279082"/>
            <a:ext cx="431800" cy="177800"/>
          </a:xfrm>
          <a:prstGeom prst="rightArrow">
            <a:avLst>
              <a:gd name="adj1" fmla="val 50000"/>
              <a:gd name="adj2" fmla="val 121485"/>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8" name="AutoShape 16"/>
          <p:cNvSpPr>
            <a:spLocks noChangeArrowheads="1"/>
          </p:cNvSpPr>
          <p:nvPr/>
        </p:nvSpPr>
        <p:spPr bwMode="auto">
          <a:xfrm flipH="1">
            <a:off x="4347368" y="6239047"/>
            <a:ext cx="423863" cy="184150"/>
          </a:xfrm>
          <a:prstGeom prst="rightArrow">
            <a:avLst>
              <a:gd name="adj1" fmla="val 50000"/>
              <a:gd name="adj2" fmla="val 115140"/>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9" name="Freeform 17"/>
          <p:cNvSpPr>
            <a:spLocks/>
          </p:cNvSpPr>
          <p:nvPr/>
        </p:nvSpPr>
        <p:spPr bwMode="auto">
          <a:xfrm>
            <a:off x="1693069" y="1772973"/>
            <a:ext cx="228600" cy="1905000"/>
          </a:xfrm>
          <a:custGeom>
            <a:avLst/>
            <a:gdLst>
              <a:gd name="T0" fmla="*/ 2147483647 w 289"/>
              <a:gd name="T1" fmla="*/ 0 h 1249"/>
              <a:gd name="T2" fmla="*/ 0 w 289"/>
              <a:gd name="T3" fmla="*/ 0 h 1249"/>
              <a:gd name="T4" fmla="*/ 0 w 289"/>
              <a:gd name="T5" fmla="*/ 2147483647 h 1249"/>
              <a:gd name="T6" fmla="*/ 2147483647 w 289"/>
              <a:gd name="T7" fmla="*/ 2147483647 h 1249"/>
              <a:gd name="T8" fmla="*/ 0 60000 65536"/>
              <a:gd name="T9" fmla="*/ 0 60000 65536"/>
              <a:gd name="T10" fmla="*/ 0 60000 65536"/>
              <a:gd name="T11" fmla="*/ 0 60000 65536"/>
              <a:gd name="T12" fmla="*/ 0 w 289"/>
              <a:gd name="T13" fmla="*/ 0 h 1249"/>
              <a:gd name="T14" fmla="*/ 289 w 289"/>
              <a:gd name="T15" fmla="*/ 1249 h 1249"/>
            </a:gdLst>
            <a:ahLst/>
            <a:cxnLst>
              <a:cxn ang="T8">
                <a:pos x="T0" y="T1"/>
              </a:cxn>
              <a:cxn ang="T9">
                <a:pos x="T2" y="T3"/>
              </a:cxn>
              <a:cxn ang="T10">
                <a:pos x="T4" y="T5"/>
              </a:cxn>
              <a:cxn ang="T11">
                <a:pos x="T6" y="T7"/>
              </a:cxn>
            </a:cxnLst>
            <a:rect l="T12" t="T13" r="T14" b="T15"/>
            <a:pathLst>
              <a:path w="289" h="1249">
                <a:moveTo>
                  <a:pt x="288" y="0"/>
                </a:moveTo>
                <a:lnTo>
                  <a:pt x="0" y="0"/>
                </a:lnTo>
                <a:lnTo>
                  <a:pt x="0" y="1248"/>
                </a:lnTo>
                <a:lnTo>
                  <a:pt x="288" y="1248"/>
                </a:lnTo>
              </a:path>
            </a:pathLst>
          </a:cu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3330" name="Freeform 18"/>
          <p:cNvSpPr>
            <a:spLocks/>
          </p:cNvSpPr>
          <p:nvPr/>
        </p:nvSpPr>
        <p:spPr bwMode="auto">
          <a:xfrm>
            <a:off x="7408069" y="1720586"/>
            <a:ext cx="161925" cy="1957387"/>
          </a:xfrm>
          <a:custGeom>
            <a:avLst/>
            <a:gdLst>
              <a:gd name="T0" fmla="*/ 0 w 289"/>
              <a:gd name="T1" fmla="*/ 0 h 1249"/>
              <a:gd name="T2" fmla="*/ 2147483647 w 289"/>
              <a:gd name="T3" fmla="*/ 0 h 1249"/>
              <a:gd name="T4" fmla="*/ 2147483647 w 289"/>
              <a:gd name="T5" fmla="*/ 2147483647 h 1249"/>
              <a:gd name="T6" fmla="*/ 0 w 289"/>
              <a:gd name="T7" fmla="*/ 2147483647 h 1249"/>
              <a:gd name="T8" fmla="*/ 0 60000 65536"/>
              <a:gd name="T9" fmla="*/ 0 60000 65536"/>
              <a:gd name="T10" fmla="*/ 0 60000 65536"/>
              <a:gd name="T11" fmla="*/ 0 60000 65536"/>
              <a:gd name="T12" fmla="*/ 0 w 289"/>
              <a:gd name="T13" fmla="*/ 0 h 1249"/>
              <a:gd name="T14" fmla="*/ 289 w 289"/>
              <a:gd name="T15" fmla="*/ 1249 h 1249"/>
            </a:gdLst>
            <a:ahLst/>
            <a:cxnLst>
              <a:cxn ang="T8">
                <a:pos x="T0" y="T1"/>
              </a:cxn>
              <a:cxn ang="T9">
                <a:pos x="T2" y="T3"/>
              </a:cxn>
              <a:cxn ang="T10">
                <a:pos x="T4" y="T5"/>
              </a:cxn>
              <a:cxn ang="T11">
                <a:pos x="T6" y="T7"/>
              </a:cxn>
            </a:cxnLst>
            <a:rect l="T12" t="T13" r="T14" b="T15"/>
            <a:pathLst>
              <a:path w="289" h="1249">
                <a:moveTo>
                  <a:pt x="0" y="0"/>
                </a:moveTo>
                <a:lnTo>
                  <a:pt x="288" y="0"/>
                </a:lnTo>
                <a:lnTo>
                  <a:pt x="288" y="1248"/>
                </a:lnTo>
                <a:lnTo>
                  <a:pt x="0" y="1248"/>
                </a:lnTo>
              </a:path>
            </a:pathLst>
          </a:cu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3331" name="AutoShape 19"/>
          <p:cNvSpPr>
            <a:spLocks noChangeArrowheads="1"/>
          </p:cNvSpPr>
          <p:nvPr/>
        </p:nvSpPr>
        <p:spPr bwMode="auto">
          <a:xfrm rot="16200000" flipH="1">
            <a:off x="5338761" y="4495384"/>
            <a:ext cx="673100" cy="260350"/>
          </a:xfrm>
          <a:prstGeom prst="rightArrow">
            <a:avLst>
              <a:gd name="adj1" fmla="val 50000"/>
              <a:gd name="adj2" fmla="val 129280"/>
            </a:avLst>
          </a:prstGeom>
          <a:solidFill>
            <a:schemeClr val="bg1"/>
          </a:solidFill>
          <a:ln w="12700">
            <a:solidFill>
              <a:srgbClr val="0099CC"/>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32" name="AutoShape 20"/>
          <p:cNvSpPr>
            <a:spLocks noChangeArrowheads="1"/>
          </p:cNvSpPr>
          <p:nvPr/>
        </p:nvSpPr>
        <p:spPr bwMode="auto">
          <a:xfrm rot="-5400000">
            <a:off x="3020481" y="4463104"/>
            <a:ext cx="685800" cy="307975"/>
          </a:xfrm>
          <a:prstGeom prst="rightArrow">
            <a:avLst>
              <a:gd name="adj1" fmla="val 50000"/>
              <a:gd name="adj2" fmla="val 111351"/>
            </a:avLst>
          </a:prstGeom>
          <a:solidFill>
            <a:schemeClr val="bg1"/>
          </a:solidFill>
          <a:ln w="12700">
            <a:solidFill>
              <a:srgbClr val="0099CC"/>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33" name="Line 21"/>
          <p:cNvSpPr>
            <a:spLocks noChangeShapeType="1"/>
          </p:cNvSpPr>
          <p:nvPr/>
        </p:nvSpPr>
        <p:spPr bwMode="auto">
          <a:xfrm>
            <a:off x="3572933" y="5387031"/>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3334" name="Text Box 22"/>
          <p:cNvSpPr txBox="1">
            <a:spLocks noChangeArrowheads="1"/>
          </p:cNvSpPr>
          <p:nvPr/>
        </p:nvSpPr>
        <p:spPr bwMode="auto">
          <a:xfrm>
            <a:off x="196056" y="6440016"/>
            <a:ext cx="47228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spcBef>
                <a:spcPct val="50000"/>
              </a:spcBef>
            </a:pPr>
            <a:r>
              <a:rPr lang="en-US" altLang="en-US" sz="900" i="0" dirty="0">
                <a:solidFill>
                  <a:srgbClr val="007FC4"/>
                </a:solidFill>
                <a:latin typeface="Arial" charset="0"/>
                <a:cs typeface="Arial" charset="0"/>
              </a:rPr>
              <a:t>Reference: Langley, Nolan, Nolan, Norman, &amp; Provost. The Improvement Guide</a:t>
            </a:r>
          </a:p>
        </p:txBody>
      </p:sp>
    </p:spTree>
    <p:extLst>
      <p:ext uri="{BB962C8B-B14F-4D97-AF65-F5344CB8AC3E}">
        <p14:creationId xmlns:p14="http://schemas.microsoft.com/office/powerpoint/2010/main" val="12687693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latin typeface="Constantia" pitchFamily="18" charset="0"/>
              </a:rPr>
              <a:t>OPAT Teaching Augmentation</a:t>
            </a:r>
          </a:p>
        </p:txBody>
      </p:sp>
      <p:sp>
        <p:nvSpPr>
          <p:cNvPr id="4" name="Rectangle 3"/>
          <p:cNvSpPr/>
          <p:nvPr/>
        </p:nvSpPr>
        <p:spPr>
          <a:xfrm>
            <a:off x="3051175" y="4343400"/>
            <a:ext cx="3975100" cy="830263"/>
          </a:xfrm>
          <a:prstGeom prst="rect">
            <a:avLst/>
          </a:prstGeom>
        </p:spPr>
        <p:txBody>
          <a:bodyPr wrap="none">
            <a:spAutoFit/>
          </a:bodyPr>
          <a:lstStyle/>
          <a:p>
            <a:pPr algn="r">
              <a:defRPr/>
            </a:pPr>
            <a:r>
              <a:rPr lang="en-US" sz="4800" kern="0" dirty="0">
                <a:solidFill>
                  <a:srgbClr val="3C2D4C">
                    <a:shade val="75000"/>
                  </a:srgbClr>
                </a:solidFill>
                <a:latin typeface="Constantia" panose="02030602050306030303" pitchFamily="18" charset="0"/>
              </a:rPr>
              <a:t>THANK YOU!</a:t>
            </a:r>
            <a:endParaRPr lang="en-US" kern="0" dirty="0">
              <a:solidFill>
                <a:sysClr val="windowText" lastClr="000000"/>
              </a:solidFill>
              <a:latin typeface="Constantia" panose="02030602050306030303" pitchFamily="18" charset="0"/>
            </a:endParaRPr>
          </a:p>
        </p:txBody>
      </p:sp>
      <p:sp>
        <p:nvSpPr>
          <p:cNvPr id="9220" name="TextBox 1"/>
          <p:cNvSpPr txBox="1">
            <a:spLocks noChangeArrowheads="1"/>
          </p:cNvSpPr>
          <p:nvPr/>
        </p:nvSpPr>
        <p:spPr bwMode="auto">
          <a:xfrm>
            <a:off x="3200400" y="2466975"/>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000" b="1">
                <a:solidFill>
                  <a:schemeClr val="accent1"/>
                </a:solidFill>
                <a:latin typeface="Arial"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1600">
                <a:solidFill>
                  <a:schemeClr val="tx1"/>
                </a:solidFill>
                <a:latin typeface="Arial" charset="0"/>
              </a:defRPr>
            </a:lvl3pPr>
            <a:lvl4pPr marL="1600200" indent="-228600" algn="l" eaLnBrk="0" hangingPunct="0">
              <a:spcBef>
                <a:spcPct val="20000"/>
              </a:spcBef>
              <a:buFont typeface="Arial" charset="0"/>
              <a:buChar char="–"/>
              <a:defRPr sz="14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3200" smtClean="0">
                <a:solidFill>
                  <a:srgbClr val="5F5F5F"/>
                </a:solidFill>
                <a:latin typeface="Constantia" pitchFamily="18" charset="0"/>
              </a:rPr>
              <a:t>Questions</a:t>
            </a:r>
            <a:r>
              <a:rPr lang="en-US" altLang="en-US" sz="2400" smtClean="0">
                <a:solidFill>
                  <a:srgbClr val="5F5F5F"/>
                </a:solidFill>
                <a:latin typeface="Constantia" pitchFamily="18" charset="0"/>
              </a:rPr>
              <a:t>  </a:t>
            </a:r>
          </a:p>
        </p:txBody>
      </p:sp>
      <p:pic>
        <p:nvPicPr>
          <p:cNvPr id="9221" name="Picture 5" descr="https://encrypted-tbn3.gstatic.com/images?q=tbn:ANd9GcT4uaFSbsWdr4uBbl-02gIGu91WKU54df2wUjlp_dJ657dvGWQHYFwC7q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38350"/>
            <a:ext cx="1219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53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914400" y="609600"/>
            <a:ext cx="8001000" cy="1143000"/>
          </a:xfrm>
          <a:ln>
            <a:miter lim="800000"/>
            <a:headEnd/>
            <a:tailEnd/>
          </a:ln>
        </p:spPr>
        <p:txBody>
          <a:bodyPr wrap="square" lIns="91440" tIns="45720" rIns="91440" bIns="45720" numCol="1" anchor="t" anchorCtr="0" compatLnSpc="1">
            <a:prstTxWarp prst="textNoShape">
              <a:avLst/>
            </a:prstTxWarp>
          </a:bodyPr>
          <a:lstStyle/>
          <a:p>
            <a:pPr>
              <a:defRPr/>
            </a:pPr>
            <a:r>
              <a:rPr lang="en-US" b="1" dirty="0" smtClean="0">
                <a:effectLst>
                  <a:outerShdw blurRad="38100" dist="38100" dir="2700000" algn="tl">
                    <a:srgbClr val="C0C0C0"/>
                  </a:outerShdw>
                </a:effectLst>
                <a:ea typeface="ＭＳ Ｐゴシック" pitchFamily="-107" charset="-128"/>
              </a:rPr>
              <a:t>It is important to remember…</a:t>
            </a:r>
          </a:p>
        </p:txBody>
      </p:sp>
      <p:sp>
        <p:nvSpPr>
          <p:cNvPr id="22531" name="Rectangle 3"/>
          <p:cNvSpPr>
            <a:spLocks noGrp="1" noChangeArrowheads="1"/>
          </p:cNvSpPr>
          <p:nvPr>
            <p:ph sz="quarter" idx="1"/>
          </p:nvPr>
        </p:nvSpPr>
        <p:spPr bwMode="auto">
          <a:xfrm>
            <a:off x="609600" y="1676400"/>
            <a:ext cx="8077200"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ct val="30000"/>
              </a:spcAft>
            </a:pPr>
            <a:r>
              <a:rPr lang="en-US" altLang="en-US" dirty="0" smtClean="0">
                <a:ea typeface="ＭＳ Ｐゴシック" pitchFamily="34" charset="-128"/>
              </a:rPr>
              <a:t>It often takes more than one cycle to achieve your objective.  </a:t>
            </a:r>
          </a:p>
          <a:p>
            <a:pPr>
              <a:spcAft>
                <a:spcPct val="30000"/>
              </a:spcAft>
            </a:pPr>
            <a:r>
              <a:rPr lang="en-US" altLang="en-US" dirty="0" smtClean="0">
                <a:ea typeface="ＭＳ Ｐゴシック" pitchFamily="34" charset="-128"/>
              </a:rPr>
              <a:t>By changing only 1 thing at a time you know the impact of your change.</a:t>
            </a:r>
          </a:p>
          <a:p>
            <a:pPr>
              <a:spcAft>
                <a:spcPct val="30000"/>
              </a:spcAft>
            </a:pPr>
            <a:r>
              <a:rPr lang="en-US" altLang="en-US" dirty="0" smtClean="0">
                <a:ea typeface="ＭＳ Ｐゴシック" pitchFamily="34" charset="-128"/>
              </a:rPr>
              <a:t>Sometimes several changes are necessary to maximize the improvement you seek.</a:t>
            </a:r>
          </a:p>
        </p:txBody>
      </p:sp>
    </p:spTree>
    <p:extLst>
      <p:ext uri="{BB962C8B-B14F-4D97-AF65-F5344CB8AC3E}">
        <p14:creationId xmlns:p14="http://schemas.microsoft.com/office/powerpoint/2010/main" val="3206033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1066800" y="304800"/>
            <a:ext cx="7696200" cy="1143000"/>
          </a:xfrm>
          <a:ln>
            <a:miter lim="800000"/>
            <a:headEnd/>
            <a:tailEnd/>
          </a:ln>
        </p:spPr>
        <p:txBody>
          <a:bodyPr wrap="square" lIns="91440" tIns="45720" rIns="91440" bIns="45720" numCol="1" anchor="t" anchorCtr="0" compatLnSpc="1">
            <a:prstTxWarp prst="textNoShape">
              <a:avLst/>
            </a:prstTxWarp>
          </a:bodyPr>
          <a:lstStyle/>
          <a:p>
            <a:pPr>
              <a:defRPr/>
            </a:pPr>
            <a:r>
              <a:rPr lang="en-US" sz="4000" b="1" dirty="0" smtClean="0">
                <a:effectLst>
                  <a:outerShdw blurRad="38100" dist="38100" dir="2700000" algn="tl">
                    <a:srgbClr val="C0C0C0"/>
                  </a:outerShdw>
                </a:effectLst>
                <a:ea typeface="ＭＳ Ｐゴシック" pitchFamily="-107" charset="-128"/>
              </a:rPr>
              <a:t>Keys to PDSA success</a:t>
            </a:r>
          </a:p>
        </p:txBody>
      </p:sp>
      <p:sp>
        <p:nvSpPr>
          <p:cNvPr id="23555" name="Rectangle 3"/>
          <p:cNvSpPr>
            <a:spLocks noGrp="1" noChangeArrowheads="1"/>
          </p:cNvSpPr>
          <p:nvPr>
            <p:ph sz="quarter" idx="1"/>
          </p:nvPr>
        </p:nvSpPr>
        <p:spPr bwMode="auto">
          <a:xfrm>
            <a:off x="228600" y="16764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609600" indent="-609600">
              <a:lnSpc>
                <a:spcPct val="90000"/>
              </a:lnSpc>
              <a:buFontTx/>
              <a:buAutoNum type="arabicPeriod"/>
            </a:pPr>
            <a:r>
              <a:rPr lang="en-US" altLang="en-US" sz="2800" dirty="0" smtClean="0">
                <a:ea typeface="ＭＳ Ｐゴシック" pitchFamily="34" charset="-128"/>
              </a:rPr>
              <a:t>Be clear about your target objective </a:t>
            </a:r>
          </a:p>
          <a:p>
            <a:pPr marL="609600" indent="-609600">
              <a:lnSpc>
                <a:spcPct val="90000"/>
              </a:lnSpc>
              <a:buFontTx/>
              <a:buAutoNum type="arabicPeriod"/>
            </a:pPr>
            <a:r>
              <a:rPr lang="en-US" altLang="en-US" sz="2800" dirty="0" smtClean="0">
                <a:ea typeface="ＭＳ Ｐゴシック" pitchFamily="34" charset="-128"/>
              </a:rPr>
              <a:t>Make sure all participants are implementing the change as planned</a:t>
            </a:r>
          </a:p>
          <a:p>
            <a:pPr marL="609600" indent="-609600">
              <a:lnSpc>
                <a:spcPct val="90000"/>
              </a:lnSpc>
              <a:buFontTx/>
              <a:buAutoNum type="arabicPeriod"/>
            </a:pPr>
            <a:r>
              <a:rPr lang="en-US" altLang="en-US" sz="2800" dirty="0" smtClean="0">
                <a:ea typeface="ＭＳ Ｐゴシック" pitchFamily="34" charset="-128"/>
              </a:rPr>
              <a:t>Implement the change in a small portion of the agency</a:t>
            </a:r>
          </a:p>
          <a:p>
            <a:pPr marL="609600" indent="-609600">
              <a:lnSpc>
                <a:spcPct val="90000"/>
              </a:lnSpc>
              <a:buFontTx/>
              <a:buAutoNum type="arabicPeriod"/>
            </a:pPr>
            <a:r>
              <a:rPr lang="en-US" altLang="en-US" sz="2800" dirty="0" smtClean="0">
                <a:ea typeface="ＭＳ Ｐゴシック" pitchFamily="34" charset="-128"/>
              </a:rPr>
              <a:t>Study the results data before making a modification to the plan</a:t>
            </a:r>
          </a:p>
          <a:p>
            <a:pPr marL="609600" indent="-609600">
              <a:lnSpc>
                <a:spcPct val="90000"/>
              </a:lnSpc>
              <a:buFontTx/>
              <a:buAutoNum type="arabicPeriod"/>
            </a:pPr>
            <a:r>
              <a:rPr lang="en-US" altLang="en-US" sz="2800" dirty="0" smtClean="0">
                <a:ea typeface="ＭＳ Ｐゴシック" pitchFamily="34" charset="-128"/>
              </a:rPr>
              <a:t>Do not hesitate to start a new cycle when the data indicates or the team is convinced that a modification will improve results</a:t>
            </a:r>
          </a:p>
        </p:txBody>
      </p:sp>
    </p:spTree>
    <p:extLst>
      <p:ext uri="{BB962C8B-B14F-4D97-AF65-F5344CB8AC3E}">
        <p14:creationId xmlns:p14="http://schemas.microsoft.com/office/powerpoint/2010/main" val="208446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1143000" y="228600"/>
            <a:ext cx="7467600" cy="838200"/>
          </a:xfrm>
          <a:ln>
            <a:miter lim="800000"/>
            <a:headEnd/>
            <a:tailEnd/>
          </a:ln>
        </p:spPr>
        <p:txBody>
          <a:bodyPr wrap="square" lIns="91440" tIns="45720" rIns="91440" bIns="45720" numCol="1" anchor="t" anchorCtr="0" compatLnSpc="1">
            <a:prstTxWarp prst="textNoShape">
              <a:avLst/>
            </a:prstTxWarp>
          </a:bodyPr>
          <a:lstStyle/>
          <a:p>
            <a:pPr algn="r">
              <a:defRPr/>
            </a:pPr>
            <a:r>
              <a:rPr lang="en-US" b="1" dirty="0" smtClean="0">
                <a:effectLst>
                  <a:outerShdw blurRad="38100" dist="38100" dir="2700000" algn="tl">
                    <a:srgbClr val="C0C0C0"/>
                  </a:outerShdw>
                </a:effectLst>
                <a:ea typeface="ＭＳ Ｐゴシック" pitchFamily="-107" charset="-128"/>
              </a:rPr>
              <a:t>And last…</a:t>
            </a:r>
          </a:p>
        </p:txBody>
      </p:sp>
      <p:sp>
        <p:nvSpPr>
          <p:cNvPr id="24579" name="Rectangle 3"/>
          <p:cNvSpPr>
            <a:spLocks noGrp="1" noChangeArrowheads="1"/>
          </p:cNvSpPr>
          <p:nvPr>
            <p:ph sz="quarter" idx="1"/>
          </p:nvPr>
        </p:nvSpPr>
        <p:spPr bwMode="auto">
          <a:xfrm>
            <a:off x="609600" y="1676400"/>
            <a:ext cx="8001000" cy="399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90000"/>
              </a:lnSpc>
              <a:buFontTx/>
              <a:buNone/>
            </a:pPr>
            <a:endParaRPr lang="en-US" altLang="en-US" sz="4400" dirty="0" smtClean="0">
              <a:ea typeface="ＭＳ Ｐゴシック" pitchFamily="34" charset="-128"/>
            </a:endParaRPr>
          </a:p>
          <a:p>
            <a:pPr>
              <a:lnSpc>
                <a:spcPct val="90000"/>
              </a:lnSpc>
              <a:buFontTx/>
              <a:buNone/>
            </a:pPr>
            <a:r>
              <a:rPr lang="en-US" altLang="en-US" sz="4400" dirty="0" smtClean="0">
                <a:ea typeface="ＭＳ Ｐゴシック" pitchFamily="34" charset="-128"/>
              </a:rPr>
              <a:t>  Keep measuring and studying the results until you reach your objective and determine you have improved as much as you can.</a:t>
            </a:r>
          </a:p>
        </p:txBody>
      </p:sp>
    </p:spTree>
    <p:extLst>
      <p:ext uri="{BB962C8B-B14F-4D97-AF65-F5344CB8AC3E}">
        <p14:creationId xmlns:p14="http://schemas.microsoft.com/office/powerpoint/2010/main" val="3505903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667000"/>
            <a:ext cx="8382000" cy="1752600"/>
          </a:xfrm>
        </p:spPr>
        <p:txBody>
          <a:bodyPr anchor="ctr">
            <a:normAutofit/>
          </a:bodyPr>
          <a:lstStyle/>
          <a:p>
            <a:r>
              <a:rPr lang="en-US" sz="2000" dirty="0" smtClean="0"/>
              <a:t>Next PDSA “Raise the Floor”  Webinar: </a:t>
            </a:r>
          </a:p>
          <a:p>
            <a:r>
              <a:rPr lang="en-US" sz="2000" dirty="0" smtClean="0"/>
              <a:t>Wednesday, August 5, 2015</a:t>
            </a:r>
          </a:p>
          <a:p>
            <a:r>
              <a:rPr lang="en-US" sz="2000" dirty="0" smtClean="0"/>
              <a:t>Register at </a:t>
            </a:r>
          </a:p>
          <a:p>
            <a:r>
              <a:rPr lang="en-US" sz="2000" dirty="0" smtClean="0"/>
              <a:t>texasRHP9.com&gt;</a:t>
            </a:r>
            <a:r>
              <a:rPr lang="en-US" sz="2000" dirty="0" smtClean="0"/>
              <a:t>RHP9 Updates&gt;Events</a:t>
            </a:r>
            <a:endParaRPr lang="en-US" sz="2000" dirty="0" smtClean="0"/>
          </a:p>
        </p:txBody>
      </p:sp>
      <p:sp>
        <p:nvSpPr>
          <p:cNvPr id="3" name="Title 2"/>
          <p:cNvSpPr>
            <a:spLocks noGrp="1"/>
          </p:cNvSpPr>
          <p:nvPr>
            <p:ph type="ctrTitle"/>
          </p:nvPr>
        </p:nvSpPr>
        <p:spPr/>
        <p:txBody>
          <a:bodyPr/>
          <a:lstStyle/>
          <a:p>
            <a:r>
              <a:rPr lang="en-US" dirty="0" smtClean="0"/>
              <a:t>Thank You</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91675"/>
            <a:ext cx="3749842" cy="183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3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62"/>
          </a:xfrm>
        </p:spPr>
        <p:txBody>
          <a:bodyPr>
            <a:normAutofit fontScale="90000"/>
          </a:bodyPr>
          <a:lstStyle/>
          <a:p>
            <a:r>
              <a:rPr lang="en-US" dirty="0" smtClean="0"/>
              <a:t>PDSA</a:t>
            </a:r>
            <a:br>
              <a:rPr lang="en-US" dirty="0" smtClean="0"/>
            </a:br>
            <a:r>
              <a:rPr lang="en-US" sz="3600" dirty="0" smtClean="0"/>
              <a:t>P</a:t>
            </a:r>
            <a:r>
              <a:rPr lang="en-US" sz="3200" dirty="0" smtClean="0"/>
              <a:t>lan </a:t>
            </a:r>
            <a:r>
              <a:rPr lang="en-US" sz="3600" dirty="0" smtClean="0"/>
              <a:t>D</a:t>
            </a:r>
            <a:r>
              <a:rPr lang="en-US" sz="3200" dirty="0" smtClean="0"/>
              <a:t>o </a:t>
            </a:r>
            <a:r>
              <a:rPr lang="en-US" sz="3600" dirty="0" smtClean="0"/>
              <a:t>S</a:t>
            </a:r>
            <a:r>
              <a:rPr lang="en-US" sz="3200" dirty="0" smtClean="0"/>
              <a:t>tudy </a:t>
            </a:r>
            <a:r>
              <a:rPr lang="en-US" sz="3600" dirty="0" smtClean="0"/>
              <a:t>A</a:t>
            </a:r>
            <a:r>
              <a:rPr lang="en-US" sz="3200" dirty="0" smtClean="0"/>
              <a:t>ct</a:t>
            </a:r>
          </a:p>
        </p:txBody>
      </p:sp>
      <p:sp>
        <p:nvSpPr>
          <p:cNvPr id="13315" name="Rectangle 3"/>
          <p:cNvSpPr>
            <a:spLocks noGrp="1" noChangeArrowheads="1"/>
          </p:cNvSpPr>
          <p:nvPr>
            <p:ph type="body" sz="half" idx="1"/>
          </p:nvPr>
        </p:nvSpPr>
        <p:spPr>
          <a:xfrm>
            <a:off x="457200" y="1676400"/>
            <a:ext cx="8229600" cy="4038600"/>
          </a:xfrm>
        </p:spPr>
        <p:txBody>
          <a:bodyPr>
            <a:noAutofit/>
          </a:bodyPr>
          <a:lstStyle/>
          <a:p>
            <a:r>
              <a:rPr lang="en-US" sz="2800" dirty="0" smtClean="0"/>
              <a:t>Deming wheel / Shewhart cycle</a:t>
            </a:r>
          </a:p>
          <a:p>
            <a:r>
              <a:rPr lang="en-US" sz="2800" dirty="0" smtClean="0"/>
              <a:t>Also PDCA (</a:t>
            </a:r>
            <a:r>
              <a:rPr lang="en-US" sz="2800" dirty="0" smtClean="0"/>
              <a:t>Plan-Do-Check-Act</a:t>
            </a:r>
            <a:r>
              <a:rPr lang="en-US" sz="2800" dirty="0" smtClean="0"/>
              <a:t>)</a:t>
            </a:r>
          </a:p>
          <a:p>
            <a:r>
              <a:rPr lang="en-US" sz="2800" dirty="0" smtClean="0"/>
              <a:t>Systematic method for improvement</a:t>
            </a:r>
          </a:p>
          <a:p>
            <a:r>
              <a:rPr lang="en-US" sz="2800" dirty="0" smtClean="0"/>
              <a:t>Iterative for </a:t>
            </a:r>
            <a:r>
              <a:rPr lang="en-US" sz="2800" dirty="0" smtClean="0"/>
              <a:t>continual </a:t>
            </a:r>
            <a:r>
              <a:rPr lang="en-US" sz="2800" dirty="0"/>
              <a:t>i</a:t>
            </a:r>
            <a:r>
              <a:rPr lang="en-US" sz="2800" dirty="0" smtClean="0"/>
              <a:t>mprovement</a:t>
            </a:r>
            <a:endParaRPr lang="en-US" sz="2800" dirty="0" smtClean="0"/>
          </a:p>
          <a:p>
            <a:r>
              <a:rPr lang="en-US" sz="2800" dirty="0" smtClean="0"/>
              <a:t>Promotes small scale rapid cycle improvement over a short period of time</a:t>
            </a:r>
          </a:p>
          <a:p>
            <a:r>
              <a:rPr lang="en-US" sz="2800" dirty="0" smtClean="0"/>
              <a:t>Avoids:  Ready, Fire, Aim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996" y="152400"/>
            <a:ext cx="22431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96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34" y="228600"/>
            <a:ext cx="8229600" cy="685800"/>
          </a:xfrm>
        </p:spPr>
        <p:txBody>
          <a:bodyPr/>
          <a:lstStyle/>
          <a:p>
            <a:r>
              <a:rPr lang="en-US" dirty="0" smtClean="0"/>
              <a:t>Continuous Improvement</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endParaRPr lang="en-US" dirty="0"/>
          </a:p>
        </p:txBody>
      </p:sp>
      <p:pic>
        <p:nvPicPr>
          <p:cNvPr id="402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96200" cy="45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93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a:t>
            </a:r>
            <a:endParaRPr lang="en-US" dirty="0"/>
          </a:p>
        </p:txBody>
      </p:sp>
      <p:sp>
        <p:nvSpPr>
          <p:cNvPr id="3" name="Content Placeholder 2"/>
          <p:cNvSpPr>
            <a:spLocks noGrp="1"/>
          </p:cNvSpPr>
          <p:nvPr>
            <p:ph sz="quarter" idx="1"/>
          </p:nvPr>
        </p:nvSpPr>
        <p:spPr/>
        <p:txBody>
          <a:bodyPr/>
          <a:lstStyle/>
          <a:p>
            <a:r>
              <a:rPr lang="en-US" dirty="0" smtClean="0"/>
              <a:t>Improvement method</a:t>
            </a:r>
            <a:r>
              <a:rPr lang="en-US" dirty="0" smtClean="0"/>
              <a:t>:</a:t>
            </a:r>
          </a:p>
          <a:p>
            <a:pPr marL="0" indent="0">
              <a:buNone/>
            </a:pPr>
            <a:endParaRPr lang="en-US" dirty="0" smtClean="0"/>
          </a:p>
          <a:p>
            <a:pPr lvl="1"/>
            <a:r>
              <a:rPr lang="en-US" sz="2400" dirty="0" smtClean="0"/>
              <a:t>Plan: </a:t>
            </a:r>
            <a:r>
              <a:rPr lang="en-US" sz="2400" dirty="0"/>
              <a:t>developing a plan to test the change </a:t>
            </a:r>
            <a:endParaRPr lang="en-US" sz="2400" dirty="0" smtClean="0"/>
          </a:p>
          <a:p>
            <a:pPr lvl="1"/>
            <a:endParaRPr lang="en-US" sz="2400" dirty="0" smtClean="0"/>
          </a:p>
          <a:p>
            <a:pPr lvl="1"/>
            <a:r>
              <a:rPr lang="en-US" sz="2400" dirty="0" smtClean="0"/>
              <a:t>Do: carrying </a:t>
            </a:r>
            <a:r>
              <a:rPr lang="en-US" sz="2400" dirty="0"/>
              <a:t>out the </a:t>
            </a:r>
            <a:r>
              <a:rPr lang="en-US" sz="2400" dirty="0" smtClean="0"/>
              <a:t>test</a:t>
            </a:r>
          </a:p>
          <a:p>
            <a:pPr marL="274320" lvl="1" indent="0">
              <a:buNone/>
            </a:pPr>
            <a:r>
              <a:rPr lang="en-US" sz="2400" dirty="0" smtClean="0"/>
              <a:t> </a:t>
            </a:r>
          </a:p>
          <a:p>
            <a:pPr lvl="1"/>
            <a:r>
              <a:rPr lang="en-US" sz="2400" dirty="0" smtClean="0"/>
              <a:t>Study: observing </a:t>
            </a:r>
            <a:r>
              <a:rPr lang="en-US" sz="2400" dirty="0"/>
              <a:t>and learning from the </a:t>
            </a:r>
            <a:r>
              <a:rPr lang="en-US" sz="2400" dirty="0" smtClean="0"/>
              <a:t>consequences</a:t>
            </a:r>
          </a:p>
          <a:p>
            <a:pPr marL="274320" lvl="1" indent="0">
              <a:buNone/>
            </a:pPr>
            <a:r>
              <a:rPr lang="en-US" sz="2400" dirty="0" smtClean="0"/>
              <a:t> </a:t>
            </a:r>
          </a:p>
          <a:p>
            <a:pPr lvl="1"/>
            <a:r>
              <a:rPr lang="en-US" sz="2400" dirty="0" smtClean="0"/>
              <a:t>Act: determining </a:t>
            </a:r>
            <a:r>
              <a:rPr lang="en-US" sz="2400" dirty="0"/>
              <a:t>what modifications should be made to the </a:t>
            </a:r>
            <a:r>
              <a:rPr lang="en-US" sz="2400" dirty="0" smtClean="0"/>
              <a:t>test</a:t>
            </a:r>
            <a:endParaRPr lang="en-US" sz="2400" dirty="0"/>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22431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105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Presenters </a:t>
            </a:r>
          </a:p>
        </p:txBody>
      </p:sp>
      <p:sp>
        <p:nvSpPr>
          <p:cNvPr id="3" name="Content Placeholder 2"/>
          <p:cNvSpPr>
            <a:spLocks noGrp="1"/>
          </p:cNvSpPr>
          <p:nvPr>
            <p:ph sz="quarter" idx="1"/>
          </p:nvPr>
        </p:nvSpPr>
        <p:spPr/>
        <p:txBody>
          <a:bodyPr>
            <a:normAutofit fontScale="70000" lnSpcReduction="20000"/>
          </a:bodyPr>
          <a:lstStyle/>
          <a:p>
            <a:endParaRPr lang="en-US" dirty="0"/>
          </a:p>
          <a:p>
            <a:r>
              <a:rPr lang="en-US" b="1" dirty="0" smtClean="0"/>
              <a:t>Pranavi Sreeramoju, MD, MPH, CMQ, FSHEA</a:t>
            </a:r>
            <a:endParaRPr lang="en-US" b="1" dirty="0"/>
          </a:p>
          <a:p>
            <a:pPr marL="274320" lvl="1" indent="0">
              <a:buNone/>
            </a:pPr>
            <a:r>
              <a:rPr lang="en-US" dirty="0" smtClean="0"/>
              <a:t>Associate Professor, Medicine-Infectious Disease</a:t>
            </a:r>
          </a:p>
          <a:p>
            <a:pPr marL="274320" lvl="1" indent="0">
              <a:buNone/>
            </a:pPr>
            <a:r>
              <a:rPr lang="en-US" dirty="0" smtClean="0"/>
              <a:t>Chief of Infection Prevention – Parkland</a:t>
            </a:r>
          </a:p>
          <a:p>
            <a:pPr marL="274320" lvl="1" indent="0">
              <a:buNone/>
            </a:pPr>
            <a:r>
              <a:rPr lang="en-US" dirty="0" smtClean="0"/>
              <a:t>UT Southwestern Medical Center, Dallas, TX</a:t>
            </a:r>
          </a:p>
          <a:p>
            <a:pPr marL="274320" lvl="1" indent="0">
              <a:buNone/>
            </a:pPr>
            <a:r>
              <a:rPr lang="en-US" dirty="0" smtClean="0">
                <a:hlinkClick r:id="rId3"/>
              </a:rPr>
              <a:t>Pranavi.Sreeramoju@UTSouthwestern.edu</a:t>
            </a:r>
            <a:endParaRPr lang="en-US" dirty="0" smtClean="0"/>
          </a:p>
          <a:p>
            <a:pPr marL="274320" lvl="1" indent="0">
              <a:buNone/>
            </a:pPr>
            <a:endParaRPr lang="en-US" dirty="0" smtClean="0"/>
          </a:p>
          <a:p>
            <a:r>
              <a:rPr lang="en-US" b="1" dirty="0" smtClean="0"/>
              <a:t>Maria J. Sierra, RNC</a:t>
            </a:r>
          </a:p>
          <a:p>
            <a:pPr marL="274320" lvl="1" indent="0">
              <a:buNone/>
            </a:pPr>
            <a:r>
              <a:rPr lang="en-US" dirty="0" smtClean="0"/>
              <a:t>Quality Care OPCT Transitional Care</a:t>
            </a:r>
          </a:p>
          <a:p>
            <a:pPr marL="274320" lvl="1" indent="0">
              <a:buNone/>
            </a:pPr>
            <a:r>
              <a:rPr lang="en-US" dirty="0" smtClean="0"/>
              <a:t>Parkland Health &amp; Hospital System</a:t>
            </a:r>
          </a:p>
          <a:p>
            <a:pPr marL="274320" lvl="1" indent="0">
              <a:buNone/>
            </a:pPr>
            <a:r>
              <a:rPr lang="en-US" dirty="0" smtClean="0">
                <a:hlinkClick r:id="rId4"/>
              </a:rPr>
              <a:t>MARIA.SIERRA@phhs.org</a:t>
            </a:r>
            <a:endParaRPr lang="en-US" dirty="0" smtClean="0"/>
          </a:p>
          <a:p>
            <a:pPr marL="274320" lvl="1" indent="0">
              <a:buNone/>
            </a:pPr>
            <a:endParaRPr lang="en-US" dirty="0" smtClean="0"/>
          </a:p>
          <a:p>
            <a:r>
              <a:rPr lang="en-US" b="1" dirty="0" smtClean="0"/>
              <a:t>Mavis Mashingaidze, </a:t>
            </a:r>
            <a:r>
              <a:rPr lang="en-US" b="1" dirty="0" err="1" smtClean="0"/>
              <a:t>Phd</a:t>
            </a:r>
            <a:r>
              <a:rPr lang="en-US" b="1" dirty="0" smtClean="0"/>
              <a:t>, </a:t>
            </a:r>
            <a:r>
              <a:rPr lang="en-US" b="1" dirty="0" err="1" smtClean="0"/>
              <a:t>MsPH</a:t>
            </a:r>
            <a:r>
              <a:rPr lang="en-US" b="1" dirty="0" smtClean="0"/>
              <a:t>, MBA, BSN, RN</a:t>
            </a:r>
          </a:p>
          <a:p>
            <a:pPr marL="274320" lvl="1" indent="0">
              <a:buNone/>
            </a:pPr>
            <a:r>
              <a:rPr lang="en-US" dirty="0" smtClean="0"/>
              <a:t>OPAT Transitional Care Nurse</a:t>
            </a:r>
          </a:p>
          <a:p>
            <a:pPr marL="274320" lvl="1" indent="0">
              <a:buNone/>
            </a:pPr>
            <a:r>
              <a:rPr lang="en-US" dirty="0" smtClean="0"/>
              <a:t>4</a:t>
            </a:r>
            <a:r>
              <a:rPr lang="en-US" baseline="30000" dirty="0" smtClean="0"/>
              <a:t>th</a:t>
            </a:r>
            <a:r>
              <a:rPr lang="en-US" dirty="0" smtClean="0"/>
              <a:t> Floor Medicine Specialty – ID OPAT Clinic</a:t>
            </a:r>
          </a:p>
          <a:p>
            <a:pPr marL="274320" lvl="1" indent="0">
              <a:buNone/>
            </a:pPr>
            <a:r>
              <a:rPr lang="en-US" dirty="0" smtClean="0"/>
              <a:t>Parkland Health &amp; Hospital System</a:t>
            </a:r>
          </a:p>
          <a:p>
            <a:pPr marL="274320" lvl="1" indent="0">
              <a:buNone/>
            </a:pPr>
            <a:r>
              <a:rPr lang="en-US" u="sng" dirty="0">
                <a:hlinkClick r:id="rId5"/>
              </a:rPr>
              <a:t>Mavis.mashingaidze@phhs.org</a:t>
            </a:r>
            <a:endParaRPr lang="en-US" dirty="0" smtClean="0"/>
          </a:p>
        </p:txBody>
      </p:sp>
    </p:spTree>
    <p:extLst>
      <p:ext uri="{BB962C8B-B14F-4D97-AF65-F5344CB8AC3E}">
        <p14:creationId xmlns:p14="http://schemas.microsoft.com/office/powerpoint/2010/main" val="148405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1"/>
          <p:cNvSpPr>
            <a:spLocks noGrp="1" noChangeArrowheads="1"/>
          </p:cNvSpPr>
          <p:nvPr>
            <p:ph type="ctrTitle"/>
          </p:nvPr>
        </p:nvSpPr>
        <p:spPr>
          <a:xfrm>
            <a:off x="685800" y="838201"/>
            <a:ext cx="7924800" cy="1295400"/>
          </a:xfrm>
        </p:spPr>
        <p:txBody>
          <a:bodyPr/>
          <a:lstStyle/>
          <a:p>
            <a:pPr eaLnBrk="1" hangingPunct="1"/>
            <a:r>
              <a:rPr lang="en-US" altLang="en-US" dirty="0" smtClean="0"/>
              <a:t>RITE Program</a:t>
            </a:r>
            <a:br>
              <a:rPr lang="en-US" altLang="en-US" dirty="0" smtClean="0"/>
            </a:br>
            <a:r>
              <a:rPr lang="en-US" altLang="en-US" dirty="0" smtClean="0"/>
              <a:t>1115 Waiver Project 2.6</a:t>
            </a:r>
            <a:r>
              <a:rPr lang="en-US" altLang="en-US" sz="2400" dirty="0"/>
              <a:t/>
            </a:r>
            <a:br>
              <a:rPr lang="en-US" altLang="en-US" sz="2400" dirty="0"/>
            </a:br>
            <a:endParaRPr lang="en-US" altLang="en-US" sz="2400" dirty="0" smtClean="0"/>
          </a:p>
        </p:txBody>
      </p:sp>
      <p:sp>
        <p:nvSpPr>
          <p:cNvPr id="3075" name="Rectangle 22"/>
          <p:cNvSpPr>
            <a:spLocks noGrp="1" noChangeArrowheads="1"/>
          </p:cNvSpPr>
          <p:nvPr>
            <p:ph type="subTitle" idx="1"/>
          </p:nvPr>
        </p:nvSpPr>
        <p:spPr>
          <a:xfrm>
            <a:off x="762000" y="3276600"/>
            <a:ext cx="7772400" cy="1752600"/>
          </a:xfrm>
        </p:spPr>
        <p:txBody>
          <a:bodyPr anchor="b"/>
          <a:lstStyle/>
          <a:p>
            <a:pPr marL="0" indent="0" eaLnBrk="1" hangingPunct="1"/>
            <a:r>
              <a:rPr lang="en-US" altLang="en-US" sz="2000" b="1" i="0" dirty="0" smtClean="0">
                <a:solidFill>
                  <a:srgbClr val="000000"/>
                </a:solidFill>
                <a:latin typeface="Times New Roman" panose="02020603050405020304" pitchFamily="18" charset="0"/>
                <a:cs typeface="Times New Roman" panose="02020603050405020304" pitchFamily="18" charset="0"/>
              </a:rPr>
              <a:t>RHP9 ‘Raise the Floor’ Webinar</a:t>
            </a:r>
          </a:p>
          <a:p>
            <a:pPr marL="0" indent="0" eaLnBrk="1" hangingPunct="1"/>
            <a:endParaRPr lang="en-US" altLang="en-US" sz="2000" i="0" dirty="0">
              <a:solidFill>
                <a:srgbClr val="000000"/>
              </a:solidFill>
              <a:latin typeface="Times New Roman" panose="02020603050405020304" pitchFamily="18" charset="0"/>
              <a:cs typeface="Times New Roman" panose="02020603050405020304" pitchFamily="18" charset="0"/>
            </a:endParaRPr>
          </a:p>
          <a:p>
            <a:pPr marL="0" indent="0" eaLnBrk="1" hangingPunct="1"/>
            <a:r>
              <a:rPr lang="en-US" altLang="en-US" sz="2000" i="0" dirty="0" smtClean="0">
                <a:solidFill>
                  <a:srgbClr val="000000"/>
                </a:solidFill>
                <a:latin typeface="Times New Roman" panose="02020603050405020304" pitchFamily="18" charset="0"/>
                <a:cs typeface="Times New Roman" panose="02020603050405020304" pitchFamily="18" charset="0"/>
              </a:rPr>
              <a:t>Pranavi Sreeramoju, MD, MPH, CMQ, FSHEA</a:t>
            </a:r>
          </a:p>
          <a:p>
            <a:pPr marL="0" indent="0" eaLnBrk="1" hangingPunct="1"/>
            <a:r>
              <a:rPr lang="en-US" altLang="en-US" sz="2000" i="0" dirty="0" smtClean="0">
                <a:solidFill>
                  <a:srgbClr val="000000"/>
                </a:solidFill>
                <a:latin typeface="Times New Roman" panose="02020603050405020304" pitchFamily="18" charset="0"/>
                <a:cs typeface="Times New Roman" panose="02020603050405020304" pitchFamily="18" charset="0"/>
              </a:rPr>
              <a:t>Chief of Infection Prevention, Parkland Health and Hospital System</a:t>
            </a:r>
          </a:p>
          <a:p>
            <a:pPr marL="0" indent="0" eaLnBrk="1" hangingPunct="1"/>
            <a:r>
              <a:rPr lang="en-US" altLang="en-US" sz="2000" i="0" dirty="0" smtClean="0">
                <a:solidFill>
                  <a:srgbClr val="000000"/>
                </a:solidFill>
                <a:latin typeface="Times New Roman" panose="02020603050405020304" pitchFamily="18" charset="0"/>
                <a:cs typeface="Times New Roman" panose="02020603050405020304" pitchFamily="18" charset="0"/>
              </a:rPr>
              <a:t>Associate Professor of Medicine, UT Southwestern Medical Center</a:t>
            </a:r>
          </a:p>
          <a:p>
            <a:pPr marL="0" indent="0" eaLnBrk="1" hangingPunct="1"/>
            <a:endParaRPr lang="en-US" altLang="en-US" sz="2000" i="0" dirty="0" smtClean="0">
              <a:solidFill>
                <a:srgbClr val="000000"/>
              </a:solidFill>
              <a:latin typeface="Times New Roman" panose="02020603050405020304" pitchFamily="18" charset="0"/>
              <a:cs typeface="Times New Roman" panose="02020603050405020304" pitchFamily="18" charset="0"/>
            </a:endParaRPr>
          </a:p>
          <a:p>
            <a:pPr marL="0" indent="0" eaLnBrk="1" hangingPunct="1"/>
            <a:r>
              <a:rPr lang="en-US" altLang="en-US" sz="2000" i="0" dirty="0" smtClean="0">
                <a:solidFill>
                  <a:srgbClr val="000000"/>
                </a:solidFill>
                <a:latin typeface="Times New Roman" panose="02020603050405020304" pitchFamily="18" charset="0"/>
                <a:cs typeface="Times New Roman" panose="02020603050405020304" pitchFamily="18" charset="0"/>
              </a:rPr>
              <a:t>June 10</a:t>
            </a:r>
            <a:r>
              <a:rPr lang="en-US" altLang="en-US" sz="2000" i="0" baseline="30000" dirty="0" smtClean="0">
                <a:solidFill>
                  <a:srgbClr val="000000"/>
                </a:solidFill>
                <a:latin typeface="Times New Roman" panose="02020603050405020304" pitchFamily="18" charset="0"/>
                <a:cs typeface="Times New Roman" panose="02020603050405020304" pitchFamily="18" charset="0"/>
              </a:rPr>
              <a:t>th</a:t>
            </a:r>
            <a:r>
              <a:rPr lang="en-US" altLang="en-US" sz="2000" i="0" dirty="0" smtClean="0">
                <a:solidFill>
                  <a:srgbClr val="000000"/>
                </a:solidFill>
                <a:latin typeface="Times New Roman" panose="02020603050405020304" pitchFamily="18" charset="0"/>
                <a:cs typeface="Times New Roman" panose="02020603050405020304" pitchFamily="18" charset="0"/>
              </a:rPr>
              <a:t>, 2015</a:t>
            </a:r>
          </a:p>
          <a:p>
            <a:pPr marL="0" indent="0" eaLnBrk="1" hangingPunct="1"/>
            <a:endParaRPr lang="en-US" altLang="en-US" sz="2000" i="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26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Parkland_Powerpoint-Gray">
  <a:themeElements>
    <a:clrScheme name="Text Only Master 2">
      <a:dk1>
        <a:srgbClr val="5F5F5F"/>
      </a:dk1>
      <a:lt1>
        <a:srgbClr val="FFFFFF"/>
      </a:lt1>
      <a:dk2>
        <a:srgbClr val="FFFFFF"/>
      </a:dk2>
      <a:lt2>
        <a:srgbClr val="939BA1"/>
      </a:lt2>
      <a:accent1>
        <a:srgbClr val="542988"/>
      </a:accent1>
      <a:accent2>
        <a:srgbClr val="E8941A"/>
      </a:accent2>
      <a:accent3>
        <a:srgbClr val="FFFFFF"/>
      </a:accent3>
      <a:accent4>
        <a:srgbClr val="505050"/>
      </a:accent4>
      <a:accent5>
        <a:srgbClr val="B3ACC3"/>
      </a:accent5>
      <a:accent6>
        <a:srgbClr val="D28616"/>
      </a:accent6>
      <a:hlink>
        <a:srgbClr val="00467F"/>
      </a:hlink>
      <a:folHlink>
        <a:srgbClr val="98002E"/>
      </a:folHlink>
    </a:clrScheme>
    <a:fontScheme name="Text Onl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Text Only Master 1">
        <a:dk1>
          <a:srgbClr val="939BA1"/>
        </a:dk1>
        <a:lt1>
          <a:srgbClr val="FFFFFF"/>
        </a:lt1>
        <a:dk2>
          <a:srgbClr val="542988"/>
        </a:dk2>
        <a:lt2>
          <a:srgbClr val="939BA1"/>
        </a:lt2>
        <a:accent1>
          <a:srgbClr val="006225"/>
        </a:accent1>
        <a:accent2>
          <a:srgbClr val="E8941A"/>
        </a:accent2>
        <a:accent3>
          <a:srgbClr val="FFFFFF"/>
        </a:accent3>
        <a:accent4>
          <a:srgbClr val="7D8489"/>
        </a:accent4>
        <a:accent5>
          <a:srgbClr val="AAB7AC"/>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
      <a:clrScheme name="Text Only Master 2">
        <a:dk1>
          <a:srgbClr val="5F5F5F"/>
        </a:dk1>
        <a:lt1>
          <a:srgbClr val="FFFFFF"/>
        </a:lt1>
        <a:dk2>
          <a:srgbClr val="FFFFFF"/>
        </a:dk2>
        <a:lt2>
          <a:srgbClr val="939BA1"/>
        </a:lt2>
        <a:accent1>
          <a:srgbClr val="542988"/>
        </a:accent1>
        <a:accent2>
          <a:srgbClr val="E8941A"/>
        </a:accent2>
        <a:accent3>
          <a:srgbClr val="FFFFFF"/>
        </a:accent3>
        <a:accent4>
          <a:srgbClr val="505050"/>
        </a:accent4>
        <a:accent5>
          <a:srgbClr val="B3ACC3"/>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ext Only Master">
  <a:themeElements>
    <a:clrScheme name="Text Only Master 2">
      <a:dk1>
        <a:srgbClr val="5F5F5F"/>
      </a:dk1>
      <a:lt1>
        <a:srgbClr val="FFFFFF"/>
      </a:lt1>
      <a:dk2>
        <a:srgbClr val="FFFFFF"/>
      </a:dk2>
      <a:lt2>
        <a:srgbClr val="939BA1"/>
      </a:lt2>
      <a:accent1>
        <a:srgbClr val="542988"/>
      </a:accent1>
      <a:accent2>
        <a:srgbClr val="E8941A"/>
      </a:accent2>
      <a:accent3>
        <a:srgbClr val="FFFFFF"/>
      </a:accent3>
      <a:accent4>
        <a:srgbClr val="505050"/>
      </a:accent4>
      <a:accent5>
        <a:srgbClr val="B3ACC3"/>
      </a:accent5>
      <a:accent6>
        <a:srgbClr val="D28616"/>
      </a:accent6>
      <a:hlink>
        <a:srgbClr val="00467F"/>
      </a:hlink>
      <a:folHlink>
        <a:srgbClr val="98002E"/>
      </a:folHlink>
    </a:clrScheme>
    <a:fontScheme name="Text Onl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Text Only Master 1">
        <a:dk1>
          <a:srgbClr val="939BA1"/>
        </a:dk1>
        <a:lt1>
          <a:srgbClr val="FFFFFF"/>
        </a:lt1>
        <a:dk2>
          <a:srgbClr val="542988"/>
        </a:dk2>
        <a:lt2>
          <a:srgbClr val="939BA1"/>
        </a:lt2>
        <a:accent1>
          <a:srgbClr val="006225"/>
        </a:accent1>
        <a:accent2>
          <a:srgbClr val="E8941A"/>
        </a:accent2>
        <a:accent3>
          <a:srgbClr val="FFFFFF"/>
        </a:accent3>
        <a:accent4>
          <a:srgbClr val="7D8489"/>
        </a:accent4>
        <a:accent5>
          <a:srgbClr val="AAB7AC"/>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
      <a:clrScheme name="Text Only Master 2">
        <a:dk1>
          <a:srgbClr val="5F5F5F"/>
        </a:dk1>
        <a:lt1>
          <a:srgbClr val="FFFFFF"/>
        </a:lt1>
        <a:dk2>
          <a:srgbClr val="FFFFFF"/>
        </a:dk2>
        <a:lt2>
          <a:srgbClr val="939BA1"/>
        </a:lt2>
        <a:accent1>
          <a:srgbClr val="542988"/>
        </a:accent1>
        <a:accent2>
          <a:srgbClr val="E8941A"/>
        </a:accent2>
        <a:accent3>
          <a:srgbClr val="FFFFFF"/>
        </a:accent3>
        <a:accent4>
          <a:srgbClr val="505050"/>
        </a:accent4>
        <a:accent5>
          <a:srgbClr val="B3ACC3"/>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xt Only Master 1">
    <a:dk1>
      <a:srgbClr val="939BA1"/>
    </a:dk1>
    <a:lt1>
      <a:srgbClr val="FFFFFF"/>
    </a:lt1>
    <a:dk2>
      <a:srgbClr val="542988"/>
    </a:dk2>
    <a:lt2>
      <a:srgbClr val="939BA1"/>
    </a:lt2>
    <a:accent1>
      <a:srgbClr val="006225"/>
    </a:accent1>
    <a:accent2>
      <a:srgbClr val="E8941A"/>
    </a:accent2>
    <a:accent3>
      <a:srgbClr val="FFFFFF"/>
    </a:accent3>
    <a:accent4>
      <a:srgbClr val="7D8489"/>
    </a:accent4>
    <a:accent5>
      <a:srgbClr val="AAB7AC"/>
    </a:accent5>
    <a:accent6>
      <a:srgbClr val="D28616"/>
    </a:accent6>
    <a:hlink>
      <a:srgbClr val="00467F"/>
    </a:hlink>
    <a:folHlink>
      <a:srgbClr val="98002E"/>
    </a:folHlink>
  </a:clrScheme>
</a:themeOverride>
</file>

<file path=ppt/theme/themeOverride2.xml><?xml version="1.0" encoding="utf-8"?>
<a:themeOverride xmlns:a="http://schemas.openxmlformats.org/drawingml/2006/main">
  <a:clrScheme name="Text Only Master 1">
    <a:dk1>
      <a:srgbClr val="939BA1"/>
    </a:dk1>
    <a:lt1>
      <a:srgbClr val="FFFFFF"/>
    </a:lt1>
    <a:dk2>
      <a:srgbClr val="542988"/>
    </a:dk2>
    <a:lt2>
      <a:srgbClr val="939BA1"/>
    </a:lt2>
    <a:accent1>
      <a:srgbClr val="006225"/>
    </a:accent1>
    <a:accent2>
      <a:srgbClr val="E8941A"/>
    </a:accent2>
    <a:accent3>
      <a:srgbClr val="FFFFFF"/>
    </a:accent3>
    <a:accent4>
      <a:srgbClr val="7D8489"/>
    </a:accent4>
    <a:accent5>
      <a:srgbClr val="AAB7AC"/>
    </a:accent5>
    <a:accent6>
      <a:srgbClr val="D28616"/>
    </a:accent6>
    <a:hlink>
      <a:srgbClr val="00467F"/>
    </a:hlink>
    <a:folHlink>
      <a:srgbClr val="98002E"/>
    </a:folHlink>
  </a:clrScheme>
</a:themeOverride>
</file>

<file path=docProps/app.xml><?xml version="1.0" encoding="utf-8"?>
<Properties xmlns="http://schemas.openxmlformats.org/officeDocument/2006/extended-properties" xmlns:vt="http://schemas.openxmlformats.org/officeDocument/2006/docPropsVTypes">
  <Template>Equity</Template>
  <TotalTime>912</TotalTime>
  <Words>2485</Words>
  <Application>Microsoft Office PowerPoint</Application>
  <PresentationFormat>On-screen Show (4:3)</PresentationFormat>
  <Paragraphs>441</Paragraphs>
  <Slides>44</Slides>
  <Notes>14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51" baseType="lpstr">
      <vt:lpstr>Civic</vt:lpstr>
      <vt:lpstr>1_Civic</vt:lpstr>
      <vt:lpstr>2_Civic</vt:lpstr>
      <vt:lpstr>Parkland_Powerpoint-Gray</vt:lpstr>
      <vt:lpstr>Flow</vt:lpstr>
      <vt:lpstr>Text Only Master</vt:lpstr>
      <vt:lpstr>Microsoft Excel Chart</vt:lpstr>
      <vt:lpstr>PowerPoint Presentation</vt:lpstr>
      <vt:lpstr>Call-in for Audio</vt:lpstr>
      <vt:lpstr>Housekeeping</vt:lpstr>
      <vt:lpstr>PowerPoint Presentation</vt:lpstr>
      <vt:lpstr>PDSA Plan Do Study Act</vt:lpstr>
      <vt:lpstr>Continuous Improvement</vt:lpstr>
      <vt:lpstr>PDSA</vt:lpstr>
      <vt:lpstr> Presenters </vt:lpstr>
      <vt:lpstr>RITE Program 1115 Waiver Project 2.6 </vt:lpstr>
      <vt:lpstr>PowerPoint Presentation</vt:lpstr>
      <vt:lpstr>RITE Program</vt:lpstr>
      <vt:lpstr>Aims</vt:lpstr>
      <vt:lpstr>The ‘Change Strategy’</vt:lpstr>
      <vt:lpstr>Basic Project Outline</vt:lpstr>
      <vt:lpstr>PLAN</vt:lpstr>
      <vt:lpstr>DO</vt:lpstr>
      <vt:lpstr>PowerPoint Presentation</vt:lpstr>
      <vt:lpstr>DO</vt:lpstr>
      <vt:lpstr>DO</vt:lpstr>
      <vt:lpstr>STUDY: RITE PROGRAM  CATEGORY 3 OUTCOMES</vt:lpstr>
      <vt:lpstr>STUDY: RITE PROGRAM  CATEGORY 3 OUTCOMES</vt:lpstr>
      <vt:lpstr>ACT</vt:lpstr>
      <vt:lpstr>CHALLENGES AND LESSONS</vt:lpstr>
      <vt:lpstr>PLAN FOR SUSTAINABILITY</vt:lpstr>
      <vt:lpstr>Thank You! Questions?  </vt:lpstr>
      <vt:lpstr> </vt:lpstr>
      <vt:lpstr>OPAT Discharge Phone Calls </vt:lpstr>
      <vt:lpstr>OPAT Discharge Phone Calls </vt:lpstr>
      <vt:lpstr>   OPAT Discharge Phone Calls </vt:lpstr>
      <vt:lpstr>OPAT Discharge Phone Calls </vt:lpstr>
      <vt:lpstr>OPAT Discharge Phone calls</vt:lpstr>
      <vt:lpstr>OPAT Discharge Phone Calls </vt:lpstr>
      <vt:lpstr> </vt:lpstr>
      <vt:lpstr>OPAT Teaching Augmentation  Outpatient Parenteral Antibiotic Therapy Department (OPAT) Mavis Mashingaidze</vt:lpstr>
      <vt:lpstr>OPAT Teaching Augmentation</vt:lpstr>
      <vt:lpstr>OPAT Teaching  Augmentation</vt:lpstr>
      <vt:lpstr>OPAT Teaching Augmentation</vt:lpstr>
      <vt:lpstr>Results &amp; Impact</vt:lpstr>
      <vt:lpstr>Results &amp; Impact continued</vt:lpstr>
      <vt:lpstr>OPAT Teaching Augmentation</vt:lpstr>
      <vt:lpstr>It is important to remember…</vt:lpstr>
      <vt:lpstr>Keys to PDSA success</vt:lpstr>
      <vt:lpstr>And last…</vt:lpstr>
      <vt:lpstr>Thank You</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Mintner</dc:creator>
  <cp:lastModifiedBy>Margaret Roche</cp:lastModifiedBy>
  <cp:revision>71</cp:revision>
  <cp:lastPrinted>2014-09-18T14:52:32Z</cp:lastPrinted>
  <dcterms:created xsi:type="dcterms:W3CDTF">2014-09-15T16:22:18Z</dcterms:created>
  <dcterms:modified xsi:type="dcterms:W3CDTF">2015-06-09T19:23:48Z</dcterms:modified>
</cp:coreProperties>
</file>